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4"/>
  </p:notesMasterIdLst>
  <p:sldIdLst>
    <p:sldId id="256" r:id="rId2"/>
    <p:sldId id="259" r:id="rId3"/>
    <p:sldId id="257" r:id="rId4"/>
    <p:sldId id="258" r:id="rId5"/>
    <p:sldId id="261" r:id="rId6"/>
    <p:sldId id="262" r:id="rId7"/>
    <p:sldId id="260" r:id="rId8"/>
    <p:sldId id="272" r:id="rId9"/>
    <p:sldId id="263" r:id="rId10"/>
    <p:sldId id="264" r:id="rId11"/>
    <p:sldId id="265"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152" y="-4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73B814-AEFF-4B21-B6DC-B292E49B6D85}" type="datetimeFigureOut">
              <a:rPr lang="ru-RU" smtClean="0"/>
              <a:pPr/>
              <a:t>25.09.2018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C3635B-2F77-43D1-BB99-EE2AC9C08D27}" type="slidenum">
              <a:rPr lang="ru-RU" smtClean="0"/>
              <a:pPr/>
              <a:t>‹#›</a:t>
            </a:fld>
            <a:endParaRPr lang="ru-RU"/>
          </a:p>
        </p:txBody>
      </p:sp>
    </p:spTree>
    <p:extLst>
      <p:ext uri="{BB962C8B-B14F-4D97-AF65-F5344CB8AC3E}">
        <p14:creationId xmlns:p14="http://schemas.microsoft.com/office/powerpoint/2010/main" xmlns="" val="2217157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8C3635B-2F77-43D1-BB99-EE2AC9C08D27}" type="slidenum">
              <a:rPr lang="ru-RU" smtClean="0"/>
              <a:pPr/>
              <a:t>9</a:t>
            </a:fld>
            <a:endParaRPr lang="ru-RU"/>
          </a:p>
        </p:txBody>
      </p:sp>
    </p:spTree>
    <p:extLst>
      <p:ext uri="{BB962C8B-B14F-4D97-AF65-F5344CB8AC3E}">
        <p14:creationId xmlns:p14="http://schemas.microsoft.com/office/powerpoint/2010/main" xmlns="" val="3029761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36E74E92-80A9-4DA4-A78D-D18674AC400A}"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6E74E92-80A9-4DA4-A78D-D18674AC400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6E74E92-80A9-4DA4-A78D-D18674AC400A}"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6E74E92-80A9-4DA4-A78D-D18674AC400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36E74E92-80A9-4DA4-A78D-D18674AC400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36E74E92-80A9-4DA4-A78D-D18674AC400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36E74E92-80A9-4DA4-A78D-D18674AC400A}"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6E74E92-80A9-4DA4-A78D-D18674AC400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6E74E92-80A9-4DA4-A78D-D18674AC400A}"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6E74E92-80A9-4DA4-A78D-D18674AC400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C530404-077B-445B-A4FC-B4E882FADDD7}" type="datetimeFigureOut">
              <a:rPr lang="ru-RU" smtClean="0"/>
              <a:pPr/>
              <a:t>25.09.2018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6E74E92-80A9-4DA4-A78D-D18674AC400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C530404-077B-445B-A4FC-B4E882FADDD7}" type="datetimeFigureOut">
              <a:rPr lang="ru-RU" smtClean="0"/>
              <a:pPr/>
              <a:t>25.09.2018</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6E74E92-80A9-4DA4-A78D-D18674AC400A}"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kaz.tengrinews.kz/"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764704"/>
            <a:ext cx="8712968" cy="1944216"/>
          </a:xfrm>
        </p:spPr>
        <p:txBody>
          <a:bodyPr>
            <a:normAutofit fontScale="90000"/>
          </a:bodyPr>
          <a:lstStyle/>
          <a:p>
            <a:pPr algn="ctr"/>
            <a:r>
              <a:rPr lang="ru-RU" dirty="0" smtClean="0"/>
              <a:t>	</a:t>
            </a:r>
            <a:br>
              <a:rPr lang="ru-RU" dirty="0" smtClean="0"/>
            </a:br>
            <a:r>
              <a:rPr lang="ru-RU" dirty="0" smtClean="0"/>
              <a:t>       </a:t>
            </a:r>
            <a:r>
              <a:rPr lang="ru-RU" sz="4400" b="0" dirty="0" err="1" smtClean="0">
                <a:solidFill>
                  <a:schemeClr val="tx1"/>
                </a:solidFill>
                <a:effectLst/>
                <a:latin typeface="Times New Roman" panose="02020603050405020304" pitchFamily="18" charset="0"/>
                <a:cs typeface="Times New Roman" panose="02020603050405020304" pitchFamily="18" charset="0"/>
              </a:rPr>
              <a:t>Еңбек</a:t>
            </a:r>
            <a:r>
              <a:rPr lang="ru-RU" sz="4400" b="0" dirty="0" smtClean="0">
                <a:solidFill>
                  <a:schemeClr val="tx1"/>
                </a:solidFill>
                <a:effectLst/>
                <a:latin typeface="Times New Roman" panose="02020603050405020304" pitchFamily="18" charset="0"/>
                <a:cs typeface="Times New Roman" panose="02020603050405020304" pitchFamily="18" charset="0"/>
              </a:rPr>
              <a:t> </a:t>
            </a:r>
            <a:r>
              <a:rPr lang="ru-RU" sz="4400" b="0" dirty="0" err="1" smtClean="0">
                <a:solidFill>
                  <a:schemeClr val="tx1"/>
                </a:solidFill>
                <a:effectLst/>
                <a:latin typeface="Times New Roman" panose="02020603050405020304" pitchFamily="18" charset="0"/>
                <a:cs typeface="Times New Roman" panose="02020603050405020304" pitchFamily="18" charset="0"/>
              </a:rPr>
              <a:t>ақы</a:t>
            </a:r>
            <a:r>
              <a:rPr lang="ru-RU" sz="4400" b="0" dirty="0" smtClean="0">
                <a:solidFill>
                  <a:schemeClr val="tx1"/>
                </a:solidFill>
                <a:effectLst/>
                <a:latin typeface="Times New Roman" panose="02020603050405020304" pitchFamily="18" charset="0"/>
                <a:cs typeface="Times New Roman" panose="02020603050405020304" pitchFamily="18" charset="0"/>
              </a:rPr>
              <a:t> </a:t>
            </a:r>
            <a:r>
              <a:rPr lang="ru-RU" sz="4400" b="0" dirty="0" err="1" smtClean="0">
                <a:solidFill>
                  <a:schemeClr val="tx1"/>
                </a:solidFill>
                <a:effectLst/>
                <a:latin typeface="Times New Roman" panose="02020603050405020304" pitchFamily="18" charset="0"/>
                <a:cs typeface="Times New Roman" panose="02020603050405020304" pitchFamily="18" charset="0"/>
              </a:rPr>
              <a:t>жүйесі</a:t>
            </a:r>
            <a:r>
              <a:rPr lang="ru-RU" sz="4400" b="0" dirty="0" smtClean="0">
                <a:solidFill>
                  <a:schemeClr val="tx1"/>
                </a:solidFill>
                <a:effectLst/>
                <a:latin typeface="Times New Roman" panose="02020603050405020304" pitchFamily="18" charset="0"/>
                <a:cs typeface="Times New Roman" panose="02020603050405020304" pitchFamily="18" charset="0"/>
              </a:rPr>
              <a:t>. </a:t>
            </a:r>
            <a:r>
              <a:rPr lang="ru-RU" sz="4400" b="0" dirty="0" err="1" smtClean="0">
                <a:solidFill>
                  <a:schemeClr val="tx1"/>
                </a:solidFill>
                <a:effectLst/>
                <a:latin typeface="Times New Roman" panose="02020603050405020304" pitchFamily="18" charset="0"/>
                <a:cs typeface="Times New Roman" panose="02020603050405020304" pitchFamily="18" charset="0"/>
              </a:rPr>
              <a:t>Қазіргі</a:t>
            </a:r>
            <a:r>
              <a:rPr lang="ru-RU" sz="4400" b="0" dirty="0" smtClean="0">
                <a:solidFill>
                  <a:schemeClr val="tx1"/>
                </a:solidFill>
                <a:effectLst/>
                <a:latin typeface="Times New Roman" panose="02020603050405020304" pitchFamily="18" charset="0"/>
                <a:cs typeface="Times New Roman" panose="02020603050405020304" pitchFamily="18" charset="0"/>
              </a:rPr>
              <a:t> </a:t>
            </a:r>
            <a:r>
              <a:rPr lang="ru-RU" sz="4400" b="0" dirty="0" err="1" smtClean="0">
                <a:solidFill>
                  <a:schemeClr val="tx1"/>
                </a:solidFill>
                <a:effectLst/>
                <a:latin typeface="Times New Roman" panose="02020603050405020304" pitchFamily="18" charset="0"/>
                <a:cs typeface="Times New Roman" panose="02020603050405020304" pitchFamily="18" charset="0"/>
              </a:rPr>
              <a:t>заманғы</a:t>
            </a:r>
            <a:r>
              <a:rPr lang="ru-RU" sz="4400" b="0" dirty="0" smtClean="0">
                <a:solidFill>
                  <a:schemeClr val="tx1"/>
                </a:solidFill>
                <a:effectLst/>
                <a:latin typeface="Times New Roman" panose="02020603050405020304" pitchFamily="18" charset="0"/>
                <a:cs typeface="Times New Roman" panose="02020603050405020304" pitchFamily="18" charset="0"/>
              </a:rPr>
              <a:t> </a:t>
            </a:r>
            <a:r>
              <a:rPr lang="ru-RU" sz="4400" b="0" dirty="0" err="1" smtClean="0">
                <a:solidFill>
                  <a:schemeClr val="tx1"/>
                </a:solidFill>
                <a:effectLst/>
                <a:latin typeface="Times New Roman" panose="02020603050405020304" pitchFamily="18" charset="0"/>
                <a:cs typeface="Times New Roman" panose="02020603050405020304" pitchFamily="18" charset="0"/>
              </a:rPr>
              <a:t>орташа</a:t>
            </a:r>
            <a:r>
              <a:rPr lang="ru-RU" sz="4400" b="0" dirty="0" smtClean="0">
                <a:solidFill>
                  <a:schemeClr val="tx1"/>
                </a:solidFill>
                <a:effectLst/>
                <a:latin typeface="Times New Roman" panose="02020603050405020304" pitchFamily="18" charset="0"/>
                <a:cs typeface="Times New Roman" panose="02020603050405020304" pitchFamily="18" charset="0"/>
              </a:rPr>
              <a:t> </a:t>
            </a:r>
            <a:r>
              <a:rPr lang="ru-RU" sz="4400" b="0" dirty="0" err="1" smtClean="0">
                <a:solidFill>
                  <a:schemeClr val="tx1"/>
                </a:solidFill>
                <a:effectLst/>
                <a:latin typeface="Times New Roman" panose="02020603050405020304" pitchFamily="18" charset="0"/>
                <a:cs typeface="Times New Roman" panose="02020603050405020304" pitchFamily="18" charset="0"/>
              </a:rPr>
              <a:t>жалақы</a:t>
            </a:r>
            <a:r>
              <a:rPr lang="ru-RU" sz="4400" b="0" dirty="0" smtClean="0">
                <a:solidFill>
                  <a:schemeClr val="tx1"/>
                </a:solidFill>
                <a:effectLst/>
                <a:latin typeface="Times New Roman" panose="02020603050405020304" pitchFamily="18" charset="0"/>
                <a:cs typeface="Times New Roman" panose="02020603050405020304" pitchFamily="18" charset="0"/>
              </a:rPr>
              <a:t> </a:t>
            </a:r>
            <a:r>
              <a:rPr lang="ru-RU" sz="4400" b="0" dirty="0" err="1" smtClean="0">
                <a:solidFill>
                  <a:schemeClr val="tx1"/>
                </a:solidFill>
                <a:effectLst/>
                <a:latin typeface="Times New Roman" panose="02020603050405020304" pitchFamily="18" charset="0"/>
                <a:cs typeface="Times New Roman" panose="02020603050405020304" pitchFamily="18" charset="0"/>
              </a:rPr>
              <a:t>көрсеткіштері</a:t>
            </a:r>
            <a:endParaRPr lang="ru-RU" b="0" dirty="0">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98720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kk-KZ" sz="4400" b="1" dirty="0" smtClean="0">
                <a:latin typeface="Times New Roman" panose="02020603050405020304" pitchFamily="18" charset="0"/>
                <a:cs typeface="Times New Roman" panose="02020603050405020304" pitchFamily="18" charset="0"/>
              </a:rPr>
              <a:t>Жоспар</a:t>
            </a:r>
            <a:endParaRPr lang="ru-RU" sz="4400" b="1" dirty="0">
              <a:latin typeface="Times New Roman" panose="02020603050405020304" pitchFamily="18" charset="0"/>
              <a:cs typeface="Times New Roman" panose="02020603050405020304" pitchFamily="18" charset="0"/>
            </a:endParaRPr>
          </a:p>
        </p:txBody>
      </p:sp>
      <p:sp>
        <p:nvSpPr>
          <p:cNvPr id="2" name="Объект 1"/>
          <p:cNvSpPr>
            <a:spLocks noGrp="1"/>
          </p:cNvSpPr>
          <p:nvPr>
            <p:ph idx="1"/>
          </p:nvPr>
        </p:nvSpPr>
        <p:spPr/>
        <p:txBody>
          <a:bodyPr>
            <a:normAutofit/>
          </a:bodyPr>
          <a:lstStyle/>
          <a:p>
            <a:r>
              <a:rPr lang="kk-KZ" sz="3200" dirty="0" smtClean="0">
                <a:latin typeface="Times New Roman" panose="02020603050405020304" pitchFamily="18" charset="0"/>
                <a:cs typeface="Times New Roman" panose="02020603050405020304" pitchFamily="18" charset="0"/>
              </a:rPr>
              <a:t>1. Еңбек ақы жүйесі</a:t>
            </a:r>
          </a:p>
          <a:p>
            <a:r>
              <a:rPr lang="kk-KZ" sz="3200" dirty="0" smtClean="0">
                <a:latin typeface="Times New Roman" panose="02020603050405020304" pitchFamily="18" charset="0"/>
                <a:cs typeface="Times New Roman" panose="02020603050405020304" pitchFamily="18" charset="0"/>
              </a:rPr>
              <a:t>2. Еңбек ақының функциялары мен қағидалары</a:t>
            </a:r>
          </a:p>
          <a:p>
            <a:r>
              <a:rPr lang="kk-KZ" sz="3200" dirty="0" smtClean="0">
                <a:latin typeface="Times New Roman" panose="02020603050405020304" pitchFamily="18" charset="0"/>
                <a:cs typeface="Times New Roman" panose="02020603050405020304" pitchFamily="18" charset="0"/>
              </a:rPr>
              <a:t>3. Қазіргі заманғы орташа жалақы мөлшері</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93591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Объект 4"/>
          <p:cNvSpPr>
            <a:spLocks noGrp="1"/>
          </p:cNvSpPr>
          <p:nvPr>
            <p:ph idx="4294967295"/>
          </p:nvPr>
        </p:nvSpPr>
        <p:spPr>
          <a:xfrm>
            <a:off x="1150938" y="260350"/>
            <a:ext cx="6350020" cy="5853113"/>
          </a:xfrm>
        </p:spPr>
        <p:txBody>
          <a:bodyPr>
            <a:normAutofit/>
          </a:bodyPr>
          <a:lstStyle/>
          <a:p>
            <a:pPr marL="45720" indent="0" algn="just">
              <a:buNone/>
            </a:pPr>
            <a:endParaRPr lang="ru-RU" sz="2400" dirty="0" smtClean="0">
              <a:latin typeface="Times New Roman" panose="02020603050405020304" pitchFamily="18" charset="0"/>
              <a:cs typeface="Times New Roman" panose="02020603050405020304" pitchFamily="18" charset="0"/>
            </a:endParaRPr>
          </a:p>
          <a:p>
            <a:pPr marL="45720" indent="0" algn="just">
              <a:buNone/>
            </a:pPr>
            <a:r>
              <a:rPr lang="ru-RU" sz="1600" b="1" dirty="0" err="1" smtClean="0">
                <a:latin typeface="Times New Roman" panose="02020603050405020304" pitchFamily="18" charset="0"/>
                <a:cs typeface="Times New Roman" panose="02020603050405020304" pitchFamily="18" charset="0"/>
              </a:rPr>
              <a:t>Еңбек ақы </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еңбек </a:t>
            </a:r>
            <a:r>
              <a:rPr lang="ru-RU" sz="1600" dirty="0" err="1" smtClean="0">
                <a:latin typeface="Times New Roman" panose="02020603050405020304" pitchFamily="18" charset="0"/>
                <a:cs typeface="Times New Roman" panose="02020603050405020304" pitchFamily="18" charset="0"/>
              </a:rPr>
              <a:t>кеілісім</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шарты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негізінде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әрбір қызметкер жұмсаған еңбектің </a:t>
            </a:r>
            <a:r>
              <a:rPr lang="ru-RU" sz="1600" dirty="0">
                <a:latin typeface="Times New Roman" panose="02020603050405020304" pitchFamily="18" charset="0"/>
                <a:cs typeface="Times New Roman" panose="02020603050405020304" pitchFamily="18" charset="0"/>
              </a:rPr>
              <a:t>саны мен </a:t>
            </a:r>
            <a:r>
              <a:rPr lang="ru-RU" sz="1600" dirty="0" err="1">
                <a:latin typeface="Times New Roman" panose="02020603050405020304" pitchFamily="18" charset="0"/>
                <a:cs typeface="Times New Roman" panose="02020603050405020304" pitchFamily="18" charset="0"/>
              </a:rPr>
              <a:t>сапасына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қарай бөлініп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олардың жеке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тұтынуына берілетін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табыстың ақша түріндегі бөлігі</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Еңбек</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ақы</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экономикалық</a:t>
            </a:r>
            <a:r>
              <a:rPr lang="ru-RU" sz="1600" dirty="0">
                <a:latin typeface="Times New Roman" panose="02020603050405020304" pitchFamily="18" charset="0"/>
                <a:cs typeface="Times New Roman" panose="02020603050405020304" pitchFamily="18" charset="0"/>
              </a:rPr>
              <a:t> категория </a:t>
            </a:r>
            <a:r>
              <a:rPr lang="ru-RU" sz="1600" dirty="0" err="1">
                <a:latin typeface="Times New Roman" panose="02020603050405020304" pitchFamily="18" charset="0"/>
                <a:cs typeface="Times New Roman" panose="02020603050405020304" pitchFamily="18" charset="0"/>
              </a:rPr>
              <a:t>ретінде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екі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жақты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сипатта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болады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жағынан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ол</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жалданған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адам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a:t>
            </a:r>
            <a:r>
              <a:rPr lang="ru-RU" sz="1600" dirty="0">
                <a:latin typeface="Times New Roman" panose="02020603050405020304" pitchFamily="18" charset="0"/>
                <a:cs typeface="Times New Roman" panose="02020603050405020304" pitchFamily="18" charset="0"/>
              </a:rPr>
              <a:t> - </a:t>
            </a:r>
            <a:r>
              <a:rPr lang="ru-RU" sz="1600" dirty="0" err="1">
                <a:latin typeface="Times New Roman" panose="02020603050405020304" pitchFamily="18" charset="0"/>
                <a:cs typeface="Times New Roman" panose="02020603050405020304" pitchFamily="18" charset="0"/>
              </a:rPr>
              <a:t>табыс</a:t>
            </a:r>
            <a:r>
              <a:rPr lang="ru-RU" sz="1600" dirty="0">
                <a:latin typeface="Times New Roman" panose="02020603050405020304" pitchFamily="18" charset="0"/>
                <a:cs typeface="Times New Roman" panose="02020603050405020304" pitchFamily="18" charset="0"/>
              </a:rPr>
              <a:t>, ал </a:t>
            </a:r>
            <a:r>
              <a:rPr lang="ru-RU" sz="1600" dirty="0" err="1">
                <a:latin typeface="Times New Roman" panose="02020603050405020304" pitchFamily="18" charset="0"/>
                <a:cs typeface="Times New Roman" panose="02020603050405020304" pitchFamily="18" charset="0"/>
              </a:rPr>
              <a:t>кәсіпорын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a:t>
            </a:r>
            <a:r>
              <a:rPr lang="ru-RU" sz="1600" dirty="0">
                <a:latin typeface="Times New Roman" panose="02020603050405020304" pitchFamily="18" charset="0"/>
                <a:cs typeface="Times New Roman" panose="02020603050405020304" pitchFamily="18" charset="0"/>
              </a:rPr>
              <a:t> - </a:t>
            </a:r>
            <a:r>
              <a:rPr lang="ru-RU" sz="1600" dirty="0" err="1">
                <a:latin typeface="Times New Roman" panose="02020603050405020304" pitchFamily="18" charset="0"/>
                <a:cs typeface="Times New Roman" panose="02020603050405020304" pitchFamily="18" charset="0"/>
              </a:rPr>
              <a:t>өндіріс</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шығыны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болып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табылады</a:t>
            </a:r>
            <a:r>
              <a:rPr lang="ru-RU" sz="1600" dirty="0">
                <a:latin typeface="Times New Roman" panose="02020603050405020304" pitchFamily="18" charset="0"/>
                <a:cs typeface="Times New Roman" panose="02020603050405020304" pitchFamily="18" charset="0"/>
              </a:rPr>
              <a:t>.</a:t>
            </a:r>
          </a:p>
        </p:txBody>
      </p:sp>
      <p:pic>
        <p:nvPicPr>
          <p:cNvPr id="1026" name="Picture 2" descr="C:\Users\Пользователь\Desktop\4 КУРС ГУЛЬЗАТ\6545446.png"/>
          <p:cNvPicPr>
            <a:picLocks noChangeAspect="1" noChangeArrowheads="1"/>
          </p:cNvPicPr>
          <p:nvPr/>
        </p:nvPicPr>
        <p:blipFill>
          <a:blip r:embed="rId2" cstate="print"/>
          <a:srcRect/>
          <a:stretch>
            <a:fillRect/>
          </a:stretch>
        </p:blipFill>
        <p:spPr bwMode="auto">
          <a:xfrm>
            <a:off x="2428860" y="2928934"/>
            <a:ext cx="4476184" cy="3352817"/>
          </a:xfrm>
          <a:prstGeom prst="rect">
            <a:avLst/>
          </a:prstGeom>
          <a:ln>
            <a:noFill/>
          </a:ln>
          <a:effectLst>
            <a:softEdge rad="112500"/>
          </a:effectLst>
        </p:spPr>
      </p:pic>
    </p:spTree>
    <p:extLst>
      <p:ext uri="{BB962C8B-B14F-4D97-AF65-F5344CB8AC3E}">
        <p14:creationId xmlns:p14="http://schemas.microsoft.com/office/powerpoint/2010/main" xmlns="" val="5326009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67544" y="764704"/>
            <a:ext cx="7560840" cy="369332"/>
          </a:xfrm>
          <a:prstGeom prst="rect">
            <a:avLst/>
          </a:prstGeom>
          <a:noFill/>
        </p:spPr>
        <p:txBody>
          <a:bodyPr wrap="square" rtlCol="0">
            <a:spAutoFit/>
          </a:bodyPr>
          <a:lstStyle/>
          <a:p>
            <a:endParaRPr lang="ru-RU" dirty="0"/>
          </a:p>
        </p:txBody>
      </p:sp>
      <p:sp>
        <p:nvSpPr>
          <p:cNvPr id="13" name="Заголовок 12"/>
          <p:cNvSpPr>
            <a:spLocks noGrp="1"/>
          </p:cNvSpPr>
          <p:nvPr>
            <p:ph type="title"/>
          </p:nvPr>
        </p:nvSpPr>
        <p:spPr/>
        <p:txBody>
          <a:bodyPr>
            <a:normAutofit fontScale="90000"/>
          </a:bodyPr>
          <a:lstStyle/>
          <a:p>
            <a:pPr algn="ctr"/>
            <a:r>
              <a:rPr lang="kk-KZ" dirty="0" smtClean="0">
                <a:latin typeface="Times New Roman" panose="02020603050405020304" pitchFamily="18" charset="0"/>
                <a:cs typeface="Times New Roman" panose="02020603050405020304" pitchFamily="18" charset="0"/>
              </a:rPr>
              <a:t>Еңбек ақының функциялары мен қағидалары</a:t>
            </a:r>
            <a:endParaRPr lang="ru-RU" dirty="0">
              <a:latin typeface="Times New Roman" panose="02020603050405020304" pitchFamily="18" charset="0"/>
              <a:cs typeface="Times New Roman" panose="02020603050405020304" pitchFamily="18" charset="0"/>
            </a:endParaRPr>
          </a:p>
        </p:txBody>
      </p:sp>
      <p:graphicFrame>
        <p:nvGraphicFramePr>
          <p:cNvPr id="17" name="Таблица 16"/>
          <p:cNvGraphicFramePr>
            <a:graphicFrameLocks noGrp="1"/>
          </p:cNvGraphicFramePr>
          <p:nvPr>
            <p:extLst>
              <p:ext uri="{D42A27DB-BD31-4B8C-83A1-F6EECF244321}">
                <p14:modId xmlns:p14="http://schemas.microsoft.com/office/powerpoint/2010/main" xmlns="" val="2949146520"/>
              </p:ext>
            </p:extLst>
          </p:nvPr>
        </p:nvGraphicFramePr>
        <p:xfrm>
          <a:off x="179512" y="1700808"/>
          <a:ext cx="8784976" cy="4968558"/>
        </p:xfrm>
        <a:graphic>
          <a:graphicData uri="http://schemas.openxmlformats.org/drawingml/2006/table">
            <a:tbl>
              <a:tblPr firstRow="1" bandRow="1">
                <a:tableStyleId>{5C22544A-7EE6-4342-B048-85BDC9FD1C3A}</a:tableStyleId>
              </a:tblPr>
              <a:tblGrid>
                <a:gridCol w="4392488"/>
                <a:gridCol w="4392488"/>
              </a:tblGrid>
              <a:tr h="709794">
                <a:tc>
                  <a:txBody>
                    <a:bodyPr/>
                    <a:lstStyle/>
                    <a:p>
                      <a:pPr algn="ctr"/>
                      <a:r>
                        <a:rPr lang="kk-KZ" sz="2800" dirty="0" smtClean="0">
                          <a:latin typeface="Times New Roman" panose="02020603050405020304" pitchFamily="18" charset="0"/>
                          <a:cs typeface="Times New Roman" panose="02020603050405020304" pitchFamily="18" charset="0"/>
                        </a:rPr>
                        <a:t>Қағидалары</a:t>
                      </a:r>
                      <a:endParaRPr lang="ru-RU" sz="2800" dirty="0">
                        <a:latin typeface="Times New Roman" panose="02020603050405020304" pitchFamily="18" charset="0"/>
                        <a:cs typeface="Times New Roman" panose="02020603050405020304" pitchFamily="18" charset="0"/>
                      </a:endParaRPr>
                    </a:p>
                  </a:txBody>
                  <a:tcPr/>
                </a:tc>
                <a:tc>
                  <a:txBody>
                    <a:bodyPr/>
                    <a:lstStyle/>
                    <a:p>
                      <a:pPr algn="ctr"/>
                      <a:r>
                        <a:rPr lang="ru-RU" sz="2800" dirty="0" err="1" smtClean="0">
                          <a:latin typeface="Times New Roman" panose="02020603050405020304" pitchFamily="18" charset="0"/>
                          <a:cs typeface="Times New Roman" panose="02020603050405020304" pitchFamily="18" charset="0"/>
                        </a:rPr>
                        <a:t>Функциясы</a:t>
                      </a:r>
                      <a:endParaRPr lang="ru-RU" sz="2800" dirty="0">
                        <a:latin typeface="Times New Roman" panose="02020603050405020304" pitchFamily="18" charset="0"/>
                        <a:cs typeface="Times New Roman" panose="02020603050405020304" pitchFamily="18" charset="0"/>
                      </a:endParaRPr>
                    </a:p>
                  </a:txBody>
                  <a:tcPr/>
                </a:tc>
              </a:tr>
              <a:tr h="709794">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Еңбек</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ақы</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жүйесі</a:t>
                      </a:r>
                      <a:r>
                        <a:rPr lang="ru-RU" sz="1800" b="0" dirty="0" smtClean="0">
                          <a:latin typeface="Times New Roman" panose="02020603050405020304" pitchFamily="18" charset="0"/>
                          <a:cs typeface="Times New Roman" panose="02020603050405020304" pitchFamily="18" charset="0"/>
                        </a:rPr>
                        <a:t> мен </a:t>
                      </a:r>
                      <a:r>
                        <a:rPr lang="ru-RU" sz="1800" b="0" dirty="0" err="1" smtClean="0">
                          <a:latin typeface="Times New Roman" panose="02020603050405020304" pitchFamily="18" charset="0"/>
                          <a:cs typeface="Times New Roman" panose="02020603050405020304" pitchFamily="18" charset="0"/>
                        </a:rPr>
                        <a:t>формаларының</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логикалылығы</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және</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мүмкіндігі</a:t>
                      </a:r>
                      <a:endParaRPr lang="ru-RU" sz="1800" b="0" dirty="0">
                        <a:latin typeface="Times New Roman" panose="02020603050405020304" pitchFamily="18" charset="0"/>
                        <a:cs typeface="Times New Roman" panose="02020603050405020304" pitchFamily="18" charset="0"/>
                      </a:endParaRPr>
                    </a:p>
                  </a:txBody>
                  <a:tcPr/>
                </a:tc>
                <a:tc>
                  <a:txBody>
                    <a:bodyPr/>
                    <a:lstStyle/>
                    <a:p>
                      <a:r>
                        <a:rPr lang="ru-RU" sz="1800" b="0" smtClean="0">
                          <a:latin typeface="Times New Roman" panose="02020603050405020304" pitchFamily="18" charset="0"/>
                          <a:cs typeface="Times New Roman" panose="02020603050405020304" pitchFamily="18" charset="0"/>
                        </a:rPr>
                        <a:t>  Ұдайы</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өндірістік</a:t>
                      </a:r>
                      <a:endParaRPr lang="ru-RU" sz="1800" b="0" dirty="0">
                        <a:latin typeface="Times New Roman" panose="02020603050405020304" pitchFamily="18" charset="0"/>
                        <a:cs typeface="Times New Roman" panose="02020603050405020304" pitchFamily="18" charset="0"/>
                      </a:endParaRPr>
                    </a:p>
                  </a:txBody>
                  <a:tcPr/>
                </a:tc>
              </a:tr>
              <a:tr h="709794">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Еңбек</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және</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өндіріс</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тиімділігінің</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өсуіне</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қарай</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нақты</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жалақының</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артуы</a:t>
                      </a:r>
                      <a:endParaRPr lang="ru-RU" sz="1800" b="0" dirty="0">
                        <a:latin typeface="Times New Roman" panose="02020603050405020304" pitchFamily="18" charset="0"/>
                        <a:cs typeface="Times New Roman" panose="02020603050405020304" pitchFamily="18" charset="0"/>
                      </a:endParaRPr>
                    </a:p>
                  </a:txBody>
                  <a:tcPr/>
                </a:tc>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Реттеушілік</a:t>
                      </a:r>
                      <a:endParaRPr lang="ru-RU" sz="1800" b="0" dirty="0">
                        <a:latin typeface="Times New Roman" panose="02020603050405020304" pitchFamily="18" charset="0"/>
                        <a:cs typeface="Times New Roman" panose="02020603050405020304" pitchFamily="18" charset="0"/>
                      </a:endParaRPr>
                    </a:p>
                  </a:txBody>
                  <a:tcPr/>
                </a:tc>
              </a:tr>
              <a:tr h="709794">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Тең</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еңбекке</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тең</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еңбек</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ақы</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төлеу</a:t>
                      </a:r>
                      <a:endParaRPr lang="ru-RU" sz="1800" b="0" dirty="0">
                        <a:latin typeface="Times New Roman" panose="02020603050405020304" pitchFamily="18" charset="0"/>
                        <a:cs typeface="Times New Roman" panose="02020603050405020304" pitchFamily="18" charset="0"/>
                      </a:endParaRPr>
                    </a:p>
                  </a:txBody>
                  <a:tcPr/>
                </a:tc>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Ынталандырушы</a:t>
                      </a:r>
                      <a:endParaRPr lang="ru-RU" sz="1800" b="0" dirty="0">
                        <a:latin typeface="Times New Roman" panose="02020603050405020304" pitchFamily="18" charset="0"/>
                        <a:cs typeface="Times New Roman" panose="02020603050405020304" pitchFamily="18" charset="0"/>
                      </a:endParaRPr>
                    </a:p>
                  </a:txBody>
                  <a:tcPr/>
                </a:tc>
              </a:tr>
              <a:tr h="709794">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Мемлекеттік</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реттеу</a:t>
                      </a:r>
                      <a:endParaRPr lang="ru-RU" sz="1800" b="0" dirty="0">
                        <a:latin typeface="Times New Roman" panose="02020603050405020304" pitchFamily="18" charset="0"/>
                        <a:cs typeface="Times New Roman" panose="02020603050405020304" pitchFamily="18" charset="0"/>
                      </a:endParaRPr>
                    </a:p>
                  </a:txBody>
                  <a:tcPr/>
                </a:tc>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Өлшеуші-орналастырушы</a:t>
                      </a:r>
                      <a:endParaRPr lang="ru-RU" sz="1800" b="0" dirty="0">
                        <a:latin typeface="Times New Roman" panose="02020603050405020304" pitchFamily="18" charset="0"/>
                        <a:cs typeface="Times New Roman" panose="02020603050405020304" pitchFamily="18" charset="0"/>
                      </a:endParaRPr>
                    </a:p>
                  </a:txBody>
                  <a:tcPr/>
                </a:tc>
              </a:tr>
              <a:tr h="709794">
                <a:tc>
                  <a:txBody>
                    <a:bodyPr/>
                    <a:lstStyle/>
                    <a:p>
                      <a:pPr algn="l"/>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Жұмыс</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күші</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нарығына</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ықпалын</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есепке</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алу</a:t>
                      </a:r>
                      <a:endParaRPr lang="ru-RU" sz="1800" b="0" dirty="0">
                        <a:latin typeface="Times New Roman" panose="02020603050405020304" pitchFamily="18" charset="0"/>
                        <a:cs typeface="Times New Roman" panose="02020603050405020304" pitchFamily="18" charset="0"/>
                      </a:endParaRPr>
                    </a:p>
                  </a:txBody>
                  <a:tcPr/>
                </a:tc>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Ресурстық</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орналастырушы</a:t>
                      </a:r>
                      <a:endParaRPr lang="ru-RU" sz="1800" b="0" dirty="0">
                        <a:latin typeface="Times New Roman" panose="02020603050405020304" pitchFamily="18" charset="0"/>
                        <a:cs typeface="Times New Roman" panose="02020603050405020304" pitchFamily="18" charset="0"/>
                      </a:endParaRPr>
                    </a:p>
                  </a:txBody>
                  <a:tcPr/>
                </a:tc>
              </a:tr>
              <a:tr h="709794">
                <a:tc>
                  <a:txBody>
                    <a:bodyPr/>
                    <a:lstStyle/>
                    <a:p>
                      <a:r>
                        <a:rPr lang="ru-RU" sz="1800" b="0" dirty="0" smtClean="0">
                          <a:latin typeface="Times New Roman" panose="02020603050405020304" pitchFamily="18" charset="0"/>
                          <a:cs typeface="Times New Roman" panose="02020603050405020304" pitchFamily="18" charset="0"/>
                        </a:rPr>
                        <a:t>   Дифференциация</a:t>
                      </a:r>
                      <a:endParaRPr lang="ru-RU" sz="1800" b="0" dirty="0">
                        <a:latin typeface="Times New Roman" panose="02020603050405020304" pitchFamily="18" charset="0"/>
                        <a:cs typeface="Times New Roman" panose="02020603050405020304" pitchFamily="18" charset="0"/>
                      </a:endParaRPr>
                    </a:p>
                  </a:txBody>
                  <a:tcPr/>
                </a:tc>
                <a:tc>
                  <a:txBody>
                    <a:bodyPr/>
                    <a:lstStyle/>
                    <a:p>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Халықтың</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төлемге</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қаблеттілігін</a:t>
                      </a:r>
                      <a:r>
                        <a:rPr lang="ru-RU" sz="1800" b="0" dirty="0" smtClean="0">
                          <a:latin typeface="Times New Roman" panose="02020603050405020304" pitchFamily="18" charset="0"/>
                          <a:cs typeface="Times New Roman" panose="02020603050405020304" pitchFamily="18" charset="0"/>
                        </a:rPr>
                        <a:t>    </a:t>
                      </a:r>
                      <a:r>
                        <a:rPr lang="ru-RU" sz="1800" b="0" dirty="0" err="1" smtClean="0">
                          <a:latin typeface="Times New Roman" panose="02020603050405020304" pitchFamily="18" charset="0"/>
                          <a:cs typeface="Times New Roman" panose="02020603050405020304" pitchFamily="18" charset="0"/>
                        </a:rPr>
                        <a:t>қалыптастыру</a:t>
                      </a:r>
                      <a:endParaRPr lang="ru-RU" sz="1800" b="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xmlns="" val="1202861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4294967295"/>
          </p:nvPr>
        </p:nvSpPr>
        <p:spPr>
          <a:xfrm>
            <a:off x="0" y="304800"/>
            <a:ext cx="8569325" cy="6364288"/>
          </a:xfrm>
        </p:spPr>
        <p:txBody>
          <a:bodyPr>
            <a:normAutofit fontScale="77500" lnSpcReduction="20000"/>
          </a:bodyPr>
          <a:lstStyle/>
          <a:p>
            <a:pPr marL="45720" indent="0" algn="ctr">
              <a:buNone/>
            </a:pPr>
            <a:r>
              <a:rPr lang="ru-RU" sz="2800" b="1"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2800" b="1" dirty="0" err="1" smtClean="0">
                <a:solidFill>
                  <a:schemeClr val="accent1">
                    <a:lumMod val="75000"/>
                  </a:schemeClr>
                </a:solidFill>
                <a:latin typeface="Times New Roman" panose="02020603050405020304" pitchFamily="18" charset="0"/>
                <a:cs typeface="Times New Roman" panose="02020603050405020304" pitchFamily="18" charset="0"/>
              </a:rPr>
              <a:t>Еңбек</a:t>
            </a:r>
            <a:r>
              <a:rPr lang="ru-RU" sz="2800" b="1"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2800" b="1" dirty="0" err="1">
                <a:solidFill>
                  <a:schemeClr val="accent1">
                    <a:lumMod val="75000"/>
                  </a:schemeClr>
                </a:solidFill>
                <a:latin typeface="Times New Roman" panose="02020603050405020304" pitchFamily="18" charset="0"/>
                <a:cs typeface="Times New Roman" panose="02020603050405020304" pitchFamily="18" charset="0"/>
              </a:rPr>
              <a:t>ақыны</a:t>
            </a:r>
            <a:r>
              <a:rPr lang="ru-RU" sz="2800" b="1" dirty="0">
                <a:solidFill>
                  <a:schemeClr val="accent1">
                    <a:lumMod val="75000"/>
                  </a:schemeClr>
                </a:solidFill>
                <a:latin typeface="Times New Roman" panose="02020603050405020304" pitchFamily="18" charset="0"/>
                <a:cs typeface="Times New Roman" panose="02020603050405020304" pitchFamily="18" charset="0"/>
              </a:rPr>
              <a:t> </a:t>
            </a:r>
            <a:r>
              <a:rPr lang="ru-RU" sz="2800" b="1" dirty="0" err="1">
                <a:solidFill>
                  <a:schemeClr val="accent1">
                    <a:lumMod val="75000"/>
                  </a:schemeClr>
                </a:solidFill>
                <a:latin typeface="Times New Roman" panose="02020603050405020304" pitchFamily="18" charset="0"/>
                <a:cs typeface="Times New Roman" panose="02020603050405020304" pitchFamily="18" charset="0"/>
              </a:rPr>
              <a:t>ұйымдастыру</a:t>
            </a:r>
            <a:r>
              <a:rPr lang="ru-RU" sz="2800" b="1" dirty="0">
                <a:solidFill>
                  <a:schemeClr val="accent1">
                    <a:lumMod val="75000"/>
                  </a:schemeClr>
                </a:solidFill>
                <a:latin typeface="Times New Roman" panose="02020603050405020304" pitchFamily="18" charset="0"/>
                <a:cs typeface="Times New Roman" panose="02020603050405020304" pitchFamily="18" charset="0"/>
              </a:rPr>
              <a:t> </a:t>
            </a:r>
            <a:r>
              <a:rPr lang="ru-RU" sz="2800" b="1" dirty="0" err="1">
                <a:solidFill>
                  <a:schemeClr val="accent1">
                    <a:lumMod val="75000"/>
                  </a:schemeClr>
                </a:solidFill>
                <a:latin typeface="Times New Roman" panose="02020603050405020304" pitchFamily="18" charset="0"/>
                <a:cs typeface="Times New Roman" panose="02020603050405020304" pitchFamily="18" charset="0"/>
              </a:rPr>
              <a:t>келесідей</a:t>
            </a:r>
            <a:r>
              <a:rPr lang="ru-RU" sz="2800" b="1" dirty="0">
                <a:solidFill>
                  <a:schemeClr val="accent1">
                    <a:lumMod val="75000"/>
                  </a:schemeClr>
                </a:solidFill>
                <a:latin typeface="Times New Roman" panose="02020603050405020304" pitchFamily="18" charset="0"/>
                <a:cs typeface="Times New Roman" panose="02020603050405020304" pitchFamily="18" charset="0"/>
              </a:rPr>
              <a:t> </a:t>
            </a:r>
            <a:r>
              <a:rPr lang="ru-RU" sz="2800" b="1" dirty="0" err="1">
                <a:solidFill>
                  <a:schemeClr val="accent1">
                    <a:lumMod val="75000"/>
                  </a:schemeClr>
                </a:solidFill>
                <a:latin typeface="Times New Roman" panose="02020603050405020304" pitchFamily="18" charset="0"/>
                <a:cs typeface="Times New Roman" panose="02020603050405020304" pitchFamily="18" charset="0"/>
              </a:rPr>
              <a:t>реттілікпен</a:t>
            </a:r>
            <a:r>
              <a:rPr lang="ru-RU" sz="2800" b="1" dirty="0">
                <a:solidFill>
                  <a:schemeClr val="accent1">
                    <a:lumMod val="75000"/>
                  </a:schemeClr>
                </a:solidFill>
                <a:latin typeface="Times New Roman" panose="02020603050405020304" pitchFamily="18" charset="0"/>
                <a:cs typeface="Times New Roman" panose="02020603050405020304" pitchFamily="18" charset="0"/>
              </a:rPr>
              <a:t> </a:t>
            </a:r>
            <a:r>
              <a:rPr lang="ru-RU" sz="2800" b="1" dirty="0" err="1">
                <a:solidFill>
                  <a:schemeClr val="accent1">
                    <a:lumMod val="75000"/>
                  </a:schemeClr>
                </a:solidFill>
                <a:latin typeface="Times New Roman" panose="02020603050405020304" pitchFamily="18" charset="0"/>
                <a:cs typeface="Times New Roman" panose="02020603050405020304" pitchFamily="18" charset="0"/>
              </a:rPr>
              <a:t>жүргізіледі</a:t>
            </a:r>
            <a:r>
              <a:rPr lang="ru-RU" sz="2800" b="1" dirty="0" smtClean="0">
                <a:solidFill>
                  <a:schemeClr val="accent1">
                    <a:lumMod val="75000"/>
                  </a:schemeClr>
                </a:solidFill>
                <a:latin typeface="Times New Roman" panose="02020603050405020304" pitchFamily="18" charset="0"/>
                <a:cs typeface="Times New Roman" panose="02020603050405020304" pitchFamily="18" charset="0"/>
              </a:rPr>
              <a:t>:</a:t>
            </a:r>
          </a:p>
          <a:p>
            <a:pPr algn="just">
              <a:lnSpc>
                <a:spcPct val="150000"/>
              </a:lnSpc>
              <a:buFont typeface="Wingdings" panose="05000000000000000000" pitchFamily="2" charset="2"/>
              <a:buChar char="v"/>
            </a:pPr>
            <a:r>
              <a:rPr lang="ru-RU" sz="1600"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Жұмыскерлерге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квалификациялық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талаптар</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және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жұмыстың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белгілі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бір</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түрлерінің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күрделілігі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жұмыс</a:t>
            </a:r>
            <a:r>
              <a:rPr lang="ru-RU" dirty="0">
                <a:solidFill>
                  <a:schemeClr val="tx1"/>
                </a:solidFill>
                <a:latin typeface="Times New Roman" panose="02020603050405020304" pitchFamily="18" charset="0"/>
                <a:cs typeface="Times New Roman" panose="02020603050405020304" pitchFamily="18" charset="0"/>
              </a:rPr>
              <a:t> пен </a:t>
            </a:r>
            <a:r>
              <a:rPr lang="ru-RU" dirty="0" err="1">
                <a:solidFill>
                  <a:schemeClr val="tx1"/>
                </a:solidFill>
                <a:latin typeface="Times New Roman" panose="02020603050405020304" pitchFamily="18" charset="0"/>
                <a:cs typeface="Times New Roman" panose="02020603050405020304" pitchFamily="18" charset="0"/>
              </a:rPr>
              <a:t>жұмысшылардың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кәсібінің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Бірыңғай</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тарифтік</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квалификациялық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анықтамасының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жұмысшылардың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кәсібінің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тарифтік-квалификациялық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сипаттамаларының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жетекшілердің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мамандардың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және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басқада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қызметкерлердің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квалификациялық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анықтамасының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сондай-ақ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жетекшілердің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мамандардың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және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басқада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қызметкерлердің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типтік</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квалификациялық</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сипаттамаларының</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негізінде</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бекітіледі</a:t>
            </a:r>
            <a:r>
              <a:rPr lang="ru-RU"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2187180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545403"/>
            <a:ext cx="7992888" cy="5416868"/>
          </a:xfrm>
          <a:prstGeom prst="rect">
            <a:avLst/>
          </a:prstGeom>
        </p:spPr>
        <p:txBody>
          <a:bodyPr wrap="square">
            <a:spAutoFit/>
          </a:bodyPr>
          <a:lstStyle/>
          <a:p>
            <a:pPr marL="285750" indent="-285750" algn="just">
              <a:buFont typeface="Wingdings" panose="05000000000000000000" pitchFamily="2" charset="2"/>
              <a:buChar char="v"/>
            </a:pPr>
            <a:endParaRPr lang="ru-RU" sz="20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2200" dirty="0" smtClean="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Орындалған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жұмыстың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белгілі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бір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күрделілікке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жатқызылуы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жұмыскерлергі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квалификациялық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разрядтармен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категориялардың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берілуі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a:t>
            </a:r>
            <a:r>
              <a:rPr lang="ru-RU" sz="2200" dirty="0">
                <a:latin typeface="Times New Roman" panose="02020603050405020304" pitchFamily="18" charset="0"/>
                <a:cs typeface="Times New Roman" panose="02020603050405020304" pitchFamily="18" charset="0"/>
              </a:rPr>
              <a:t> пен </a:t>
            </a:r>
            <a:r>
              <a:rPr lang="ru-RU" sz="2200" dirty="0" err="1">
                <a:latin typeface="Times New Roman" panose="02020603050405020304" pitchFamily="18" charset="0"/>
                <a:cs typeface="Times New Roman" panose="02020603050405020304" pitchFamily="18" charset="0"/>
              </a:rPr>
              <a:t>жұмысшылардың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кәсібінің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Бірыңғай</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тарифтік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квалификациялық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анықтамасына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a:t>
            </a:r>
            <a:r>
              <a:rPr lang="ru-RU" sz="2200" dirty="0">
                <a:latin typeface="Times New Roman" panose="02020603050405020304" pitchFamily="18" charset="0"/>
                <a:cs typeface="Times New Roman" panose="02020603050405020304" pitchFamily="18" charset="0"/>
              </a:rPr>
              <a:t> пен </a:t>
            </a:r>
            <a:r>
              <a:rPr lang="ru-RU" sz="2200" dirty="0" err="1">
                <a:latin typeface="Times New Roman" panose="02020603050405020304" pitchFamily="18" charset="0"/>
                <a:cs typeface="Times New Roman" panose="02020603050405020304" pitchFamily="18" charset="0"/>
              </a:rPr>
              <a:t>жұмысшылардың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кәсібінің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тарифтік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квалификациялық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анықтамасына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жетекшілердің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мамандардың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басқада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қызметкерлердің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типтік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квалификациялық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сипаттамаларына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сәйкес</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беріледі</a:t>
            </a:r>
            <a:r>
              <a:rPr lang="ru-RU" sz="22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endParaRPr lang="ru-RU" sz="20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endParaRPr lang="ru-RU" sz="20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2000" dirty="0" smtClean="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Жұмысшылардың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кәсібінің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тарифтік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квалификациялық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сипаттамаларын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қолдану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реті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бекіту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жасау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қайта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қарау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еңбек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бойынша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өкілетті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мемлекеттік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органдармен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анықталады</a:t>
            </a:r>
            <a:r>
              <a:rPr lang="ru-RU" sz="2200" dirty="0">
                <a:latin typeface="Times New Roman" panose="02020603050405020304" pitchFamily="18" charset="0"/>
                <a:cs typeface="Times New Roman" panose="02020603050405020304" pitchFamily="18" charset="0"/>
              </a:rPr>
              <a:t>.</a:t>
            </a:r>
            <a:endParaRPr lang="ru-RU" sz="22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18858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dirty="0" smtClean="0">
                <a:latin typeface="Times New Roman" panose="02020603050405020304" pitchFamily="18" charset="0"/>
                <a:cs typeface="Times New Roman" panose="02020603050405020304" pitchFamily="18" charset="0"/>
              </a:rPr>
              <a:t>Еңбеккерлердің еңбек ақы қорының құрылымы</a:t>
            </a:r>
            <a:endParaRPr lang="ru-RU"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676" y="2846439"/>
            <a:ext cx="3548063" cy="8508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08104" y="2846439"/>
            <a:ext cx="3456384" cy="8508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676" y="3861048"/>
            <a:ext cx="3548063" cy="792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05448" y="3861048"/>
            <a:ext cx="3485339" cy="792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74650" y="3003575"/>
            <a:ext cx="1857600" cy="4648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69447" y="4032938"/>
            <a:ext cx="1857600" cy="446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323528" y="2942303"/>
            <a:ext cx="3351122" cy="461665"/>
          </a:xfrm>
          <a:prstGeom prst="rect">
            <a:avLst/>
          </a:prstGeom>
          <a:noFill/>
        </p:spPr>
        <p:txBody>
          <a:bodyPr wrap="square" rtlCol="0">
            <a:spAutoFit/>
          </a:bodyPr>
          <a:lstStyle/>
          <a:p>
            <a:r>
              <a:rPr lang="kk-KZ" sz="2400" dirty="0" smtClean="0">
                <a:solidFill>
                  <a:schemeClr val="bg1"/>
                </a:solidFill>
                <a:latin typeface="Times New Roman" panose="02020603050405020304" pitchFamily="18" charset="0"/>
                <a:cs typeface="Times New Roman" panose="02020603050405020304" pitchFamily="18" charset="0"/>
              </a:rPr>
              <a:t>Кесімді </a:t>
            </a:r>
            <a:r>
              <a:rPr lang="kk-KZ" sz="2400" dirty="0" smtClean="0">
                <a:solidFill>
                  <a:schemeClr val="bg1"/>
                </a:solidFill>
                <a:latin typeface="Times New Roman" panose="02020603050405020304" pitchFamily="18" charset="0"/>
                <a:cs typeface="Times New Roman" panose="02020603050405020304" pitchFamily="18" charset="0"/>
              </a:rPr>
              <a:t>сыйлықақы</a:t>
            </a:r>
            <a:endParaRPr lang="ru-RU" sz="2800" dirty="0">
              <a:solidFill>
                <a:schemeClr val="bg1"/>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5420732" y="3050052"/>
            <a:ext cx="3543756" cy="461665"/>
          </a:xfrm>
          <a:prstGeom prst="rect">
            <a:avLst/>
          </a:prstGeom>
          <a:noFill/>
        </p:spPr>
        <p:txBody>
          <a:bodyPr wrap="square" rtlCol="0">
            <a:spAutoFit/>
          </a:bodyPr>
          <a:lstStyle/>
          <a:p>
            <a:r>
              <a:rPr lang="kk-KZ" sz="2400" dirty="0" smtClean="0">
                <a:solidFill>
                  <a:schemeClr val="bg1"/>
                </a:solidFill>
                <a:latin typeface="Times New Roman" panose="02020603050405020304" pitchFamily="18" charset="0"/>
                <a:cs typeface="Times New Roman" panose="02020603050405020304" pitchFamily="18" charset="0"/>
              </a:rPr>
              <a:t> Мерзімділік сыйлықақы</a:t>
            </a:r>
            <a:endParaRPr lang="ru-RU" sz="2400" dirty="0">
              <a:solidFill>
                <a:schemeClr val="bg1"/>
              </a:solidFill>
              <a:latin typeface="Times New Roman" panose="02020603050405020304" pitchFamily="18" charset="0"/>
              <a:cs typeface="Times New Roman" panose="02020603050405020304" pitchFamily="18" charset="0"/>
            </a:endParaRPr>
          </a:p>
        </p:txBody>
      </p:sp>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3847" y="4754470"/>
            <a:ext cx="3548063" cy="9869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08104" y="4754470"/>
            <a:ext cx="3460691" cy="9869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9676" y="5877272"/>
            <a:ext cx="3548063" cy="76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05448" y="5812989"/>
            <a:ext cx="3463347" cy="833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60" name="Picture 1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69448" y="5045148"/>
            <a:ext cx="1857857" cy="45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61" name="Picture 1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69448" y="5981252"/>
            <a:ext cx="1857857" cy="45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200906" y="3861048"/>
            <a:ext cx="3485601" cy="800219"/>
          </a:xfrm>
          <a:prstGeom prst="rect">
            <a:avLst/>
          </a:prstGeom>
          <a:noFill/>
        </p:spPr>
        <p:txBody>
          <a:bodyPr wrap="square" rtlCol="0">
            <a:spAutoFit/>
          </a:bodyPr>
          <a:lstStyle/>
          <a:p>
            <a:pPr algn="ctr"/>
            <a:r>
              <a:rPr lang="kk-KZ" sz="2300" dirty="0" smtClean="0">
                <a:solidFill>
                  <a:schemeClr val="bg1"/>
                </a:solidFill>
                <a:latin typeface="Times New Roman" panose="02020603050405020304" pitchFamily="18" charset="0"/>
                <a:cs typeface="Times New Roman" panose="02020603050405020304" pitchFamily="18" charset="0"/>
              </a:rPr>
              <a:t>Кесімділерге қосымша </a:t>
            </a:r>
          </a:p>
          <a:p>
            <a:pPr algn="ctr"/>
            <a:r>
              <a:rPr lang="kk-KZ" sz="2300" dirty="0" smtClean="0">
                <a:solidFill>
                  <a:schemeClr val="bg1"/>
                </a:solidFill>
                <a:latin typeface="Times New Roman" panose="02020603050405020304" pitchFamily="18" charset="0"/>
                <a:cs typeface="Times New Roman" panose="02020603050405020304" pitchFamily="18" charset="0"/>
              </a:rPr>
              <a:t>төлем</a:t>
            </a:r>
            <a:endParaRPr lang="ru-RU" sz="2300"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5220073" y="3861048"/>
            <a:ext cx="4183928" cy="800219"/>
          </a:xfrm>
          <a:prstGeom prst="rect">
            <a:avLst/>
          </a:prstGeom>
          <a:noFill/>
        </p:spPr>
        <p:txBody>
          <a:bodyPr wrap="square" rtlCol="0">
            <a:spAutoFit/>
          </a:bodyPr>
          <a:lstStyle/>
          <a:p>
            <a:pPr algn="ctr"/>
            <a:r>
              <a:rPr lang="kk-KZ" sz="2300" dirty="0" smtClean="0">
                <a:solidFill>
                  <a:schemeClr val="bg1"/>
                </a:solidFill>
                <a:latin typeface="Times New Roman" panose="02020603050405020304" pitchFamily="18" charset="0"/>
                <a:cs typeface="Times New Roman" panose="02020603050405020304" pitchFamily="18" charset="0"/>
              </a:rPr>
              <a:t>Мерзімнен тыс уақыт үшін  </a:t>
            </a:r>
          </a:p>
          <a:p>
            <a:pPr algn="ctr"/>
            <a:r>
              <a:rPr lang="kk-KZ" sz="2300" dirty="0" smtClean="0">
                <a:solidFill>
                  <a:schemeClr val="bg1"/>
                </a:solidFill>
                <a:latin typeface="Times New Roman" panose="02020603050405020304" pitchFamily="18" charset="0"/>
                <a:cs typeface="Times New Roman" panose="02020603050405020304" pitchFamily="18" charset="0"/>
              </a:rPr>
              <a:t>қосымша төлем</a:t>
            </a:r>
            <a:endParaRPr lang="ru-RU" sz="2300" dirty="0">
              <a:solidFill>
                <a:schemeClr val="bg1"/>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138425" y="4789497"/>
            <a:ext cx="3485600" cy="800219"/>
          </a:xfrm>
          <a:prstGeom prst="rect">
            <a:avLst/>
          </a:prstGeom>
          <a:noFill/>
        </p:spPr>
        <p:txBody>
          <a:bodyPr wrap="square" rtlCol="0">
            <a:spAutoFit/>
          </a:bodyPr>
          <a:lstStyle/>
          <a:p>
            <a:pPr algn="ctr"/>
            <a:r>
              <a:rPr lang="kk-KZ" sz="2300" dirty="0" smtClean="0">
                <a:solidFill>
                  <a:schemeClr val="bg1"/>
                </a:solidFill>
                <a:latin typeface="Times New Roman" panose="02020603050405020304" pitchFamily="18" charset="0"/>
                <a:cs typeface="Times New Roman" panose="02020603050405020304" pitchFamily="18" charset="0"/>
              </a:rPr>
              <a:t>  Бос тұрып қалғанға     төлемдер</a:t>
            </a:r>
            <a:endParaRPr lang="ru-RU" sz="2300" dirty="0">
              <a:solidFill>
                <a:schemeClr val="bg1"/>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5474650" y="4789497"/>
            <a:ext cx="4077373" cy="830997"/>
          </a:xfrm>
          <a:prstGeom prst="rect">
            <a:avLst/>
          </a:prstGeom>
          <a:noFill/>
        </p:spPr>
        <p:txBody>
          <a:bodyPr wrap="square" rtlCol="0">
            <a:spAutoFit/>
          </a:bodyPr>
          <a:lstStyle/>
          <a:p>
            <a:r>
              <a:rPr lang="kk-KZ" sz="2400" dirty="0" smtClean="0">
                <a:solidFill>
                  <a:schemeClr val="bg1"/>
                </a:solidFill>
                <a:latin typeface="Times New Roman" panose="02020603050405020304" pitchFamily="18" charset="0"/>
                <a:cs typeface="Times New Roman" panose="02020603050405020304" pitchFamily="18" charset="0"/>
              </a:rPr>
              <a:t>    Еңбек демалысқа ақы </a:t>
            </a:r>
          </a:p>
          <a:p>
            <a:pPr algn="ctr"/>
            <a:r>
              <a:rPr lang="kk-KZ" sz="2400" dirty="0" smtClean="0">
                <a:solidFill>
                  <a:schemeClr val="bg1"/>
                </a:solidFill>
                <a:latin typeface="Times New Roman" panose="02020603050405020304" pitchFamily="18" charset="0"/>
                <a:cs typeface="Times New Roman" panose="02020603050405020304" pitchFamily="18" charset="0"/>
              </a:rPr>
              <a:t>төлеу</a:t>
            </a:r>
            <a:endParaRPr lang="ru-RU" sz="2400" dirty="0">
              <a:solidFill>
                <a:schemeClr val="bg1"/>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38425" y="5877272"/>
            <a:ext cx="3593485" cy="800219"/>
          </a:xfrm>
          <a:prstGeom prst="rect">
            <a:avLst/>
          </a:prstGeom>
          <a:noFill/>
        </p:spPr>
        <p:txBody>
          <a:bodyPr wrap="square" rtlCol="0">
            <a:spAutoFit/>
          </a:bodyPr>
          <a:lstStyle/>
          <a:p>
            <a:r>
              <a:rPr lang="kk-KZ" sz="2300" dirty="0" smtClean="0">
                <a:solidFill>
                  <a:schemeClr val="bg1"/>
                </a:solidFill>
                <a:latin typeface="Times New Roman" panose="02020603050405020304" pitchFamily="18" charset="0"/>
                <a:cs typeface="Times New Roman" panose="02020603050405020304" pitchFamily="18" charset="0"/>
              </a:rPr>
              <a:t>Еңбек өткерген жылдар үшін сыйақы</a:t>
            </a:r>
            <a:endParaRPr lang="ru-RU" sz="2300" dirty="0">
              <a:solidFill>
                <a:schemeClr val="bg1"/>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5505448" y="5829495"/>
            <a:ext cx="3703703" cy="800219"/>
          </a:xfrm>
          <a:prstGeom prst="rect">
            <a:avLst/>
          </a:prstGeom>
          <a:noFill/>
        </p:spPr>
        <p:txBody>
          <a:bodyPr wrap="square" rtlCol="0">
            <a:spAutoFit/>
          </a:bodyPr>
          <a:lstStyle/>
          <a:p>
            <a:pPr algn="ctr"/>
            <a:r>
              <a:rPr lang="kk-KZ" sz="2300" dirty="0" smtClean="0">
                <a:solidFill>
                  <a:schemeClr val="bg1"/>
                </a:solidFill>
                <a:latin typeface="Times New Roman" panose="02020603050405020304" pitchFamily="18" charset="0"/>
                <a:cs typeface="Times New Roman" panose="02020603050405020304" pitchFamily="18" charset="0"/>
              </a:rPr>
              <a:t>Үстеме және де басқа да</a:t>
            </a:r>
          </a:p>
          <a:p>
            <a:pPr algn="ctr"/>
            <a:r>
              <a:rPr lang="kk-KZ" sz="2300" dirty="0" smtClean="0">
                <a:solidFill>
                  <a:schemeClr val="bg1"/>
                </a:solidFill>
                <a:latin typeface="Times New Roman" panose="02020603050405020304" pitchFamily="18" charset="0"/>
                <a:cs typeface="Times New Roman" panose="02020603050405020304" pitchFamily="18" charset="0"/>
              </a:rPr>
              <a:t> төлемдер</a:t>
            </a:r>
            <a:endParaRPr lang="ru-RU" sz="2300" dirty="0">
              <a:solidFill>
                <a:schemeClr val="bg1"/>
              </a:solidFill>
              <a:latin typeface="Times New Roman" panose="02020603050405020304" pitchFamily="18" charset="0"/>
              <a:cs typeface="Times New Roman" panose="02020603050405020304" pitchFamily="18" charset="0"/>
            </a:endParaRPr>
          </a:p>
        </p:txBody>
      </p:sp>
      <p:pic>
        <p:nvPicPr>
          <p:cNvPr id="2062" name="Picture 1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674650" y="1926804"/>
            <a:ext cx="1857600" cy="4493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69676" y="1724765"/>
            <a:ext cx="3548063" cy="85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464417" y="1724764"/>
            <a:ext cx="3548063" cy="85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375241" y="1767080"/>
            <a:ext cx="3105722" cy="769441"/>
          </a:xfrm>
          <a:prstGeom prst="rect">
            <a:avLst/>
          </a:prstGeom>
          <a:noFill/>
        </p:spPr>
        <p:txBody>
          <a:bodyPr wrap="none" rtlCol="0">
            <a:spAutoFit/>
          </a:bodyPr>
          <a:lstStyle/>
          <a:p>
            <a:pPr algn="ctr"/>
            <a:r>
              <a:rPr lang="kk-KZ" sz="2200" dirty="0" smtClean="0">
                <a:solidFill>
                  <a:schemeClr val="bg1"/>
                </a:solidFill>
                <a:latin typeface="Times New Roman" panose="02020603050405020304" pitchFamily="18" charset="0"/>
                <a:cs typeface="Times New Roman" panose="02020603050405020304" pitchFamily="18" charset="0"/>
              </a:rPr>
              <a:t>  Кесімді есеп бойынша </a:t>
            </a:r>
          </a:p>
          <a:p>
            <a:pPr algn="ctr"/>
            <a:r>
              <a:rPr lang="kk-KZ" sz="2200" dirty="0" smtClean="0">
                <a:solidFill>
                  <a:schemeClr val="bg1"/>
                </a:solidFill>
                <a:latin typeface="Times New Roman" panose="02020603050405020304" pitchFamily="18" charset="0"/>
                <a:cs typeface="Times New Roman" panose="02020603050405020304" pitchFamily="18" charset="0"/>
              </a:rPr>
              <a:t>жалақы</a:t>
            </a:r>
            <a:endParaRPr lang="ru-RU" sz="2200" dirty="0">
              <a:solidFill>
                <a:schemeClr val="bg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5536534" y="1750841"/>
            <a:ext cx="3427954" cy="769441"/>
          </a:xfrm>
          <a:prstGeom prst="rect">
            <a:avLst/>
          </a:prstGeom>
          <a:noFill/>
        </p:spPr>
        <p:txBody>
          <a:bodyPr wrap="square" rtlCol="0">
            <a:spAutoFit/>
          </a:bodyPr>
          <a:lstStyle/>
          <a:p>
            <a:r>
              <a:rPr lang="kk-KZ" sz="2200" dirty="0" smtClean="0">
                <a:solidFill>
                  <a:schemeClr val="bg1"/>
                </a:solidFill>
                <a:latin typeface="Times New Roman" panose="02020603050405020304" pitchFamily="18" charset="0"/>
                <a:cs typeface="Times New Roman" panose="02020603050405020304" pitchFamily="18" charset="0"/>
              </a:rPr>
              <a:t>Тарифтік мөлшерлеме бойынша мерзімді жалақы</a:t>
            </a:r>
            <a:endParaRPr lang="ru-RU" sz="2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04548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28" y="1142984"/>
            <a:ext cx="7498080" cy="4500594"/>
          </a:xfrm>
        </p:spPr>
        <p:txBody>
          <a:bodyPr>
            <a:normAutofit fontScale="90000"/>
          </a:bodyPr>
          <a:lstStyle/>
          <a:p>
            <a:r>
              <a:rPr lang="ru-RU" sz="1800" dirty="0" err="1" smtClean="0">
                <a:solidFill>
                  <a:schemeClr val="tx1"/>
                </a:solidFill>
                <a:effectLst/>
                <a:latin typeface="Times New Roman" pitchFamily="18" charset="0"/>
                <a:cs typeface="Times New Roman" pitchFamily="18" charset="0"/>
              </a:rPr>
              <a:t>Қызметкерлердің</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еңбегіне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ақы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төлеу</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уақытына</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істеген</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жұмысына</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қарай</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немесе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еңбекке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ақы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төлеудің</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өзге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жүйелері</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бойынша</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жүргізіледі</a:t>
            </a:r>
            <a:r>
              <a:rPr lang="ru-RU" sz="1800" dirty="0" smtClean="0">
                <a:solidFill>
                  <a:schemeClr val="tx1"/>
                </a:solidFill>
                <a:effectLst/>
                <a:latin typeface="Times New Roman" pitchFamily="18" charset="0"/>
                <a:cs typeface="Times New Roman" pitchFamily="18" charset="0"/>
              </a:rPr>
              <a:t>. </a:t>
            </a:r>
            <a:br>
              <a:rPr lang="ru-RU" sz="1800" dirty="0" smtClean="0">
                <a:solidFill>
                  <a:schemeClr val="tx1"/>
                </a:solidFill>
                <a:effectLst/>
                <a:latin typeface="Times New Roman" pitchFamily="18" charset="0"/>
                <a:cs typeface="Times New Roman" pitchFamily="18" charset="0"/>
              </a:rPr>
            </a:br>
            <a:r>
              <a:rPr lang="ru-RU" sz="1800" dirty="0">
                <a:solidFill>
                  <a:schemeClr val="tx1"/>
                </a:solidFill>
                <a:effectLst/>
                <a:latin typeface="Times New Roman" pitchFamily="18" charset="0"/>
                <a:cs typeface="Times New Roman" pitchFamily="18" charset="0"/>
              </a:rPr>
              <a:t/>
            </a:r>
            <a:br>
              <a:rPr lang="ru-RU" sz="1800" dirty="0">
                <a:solidFill>
                  <a:schemeClr val="tx1"/>
                </a:solidFill>
                <a:effectLst/>
                <a:latin typeface="Times New Roman" pitchFamily="18" charset="0"/>
                <a:cs typeface="Times New Roman" pitchFamily="18" charset="0"/>
              </a:rPr>
            </a:br>
            <a:r>
              <a:rPr lang="ru-RU" sz="1800" dirty="0" err="1" smtClean="0">
                <a:solidFill>
                  <a:schemeClr val="tx1"/>
                </a:solidFill>
                <a:effectLst/>
                <a:latin typeface="Times New Roman" pitchFamily="18" charset="0"/>
                <a:cs typeface="Times New Roman" pitchFamily="18" charset="0"/>
              </a:rPr>
              <a:t>Еңбекақының</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негізгі</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жүйелері</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лауазымдық</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уақыттық</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еңбегіне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қарай</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ақылар</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ставкалар</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болып</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табылады</a:t>
            </a:r>
            <a:r>
              <a:rPr lang="ru-RU" sz="1800" dirty="0" smtClean="0">
                <a:solidFill>
                  <a:schemeClr val="tx1"/>
                </a:solidFill>
                <a:effectLst/>
                <a:latin typeface="Times New Roman" pitchFamily="18" charset="0"/>
                <a:cs typeface="Times New Roman" pitchFamily="18" charset="0"/>
              </a:rPr>
              <a:t>.</a:t>
            </a:r>
            <a:br>
              <a:rPr lang="ru-RU" sz="1800" dirty="0" smtClean="0">
                <a:solidFill>
                  <a:schemeClr val="tx1"/>
                </a:solidFill>
                <a:effectLst/>
                <a:latin typeface="Times New Roman" pitchFamily="18" charset="0"/>
                <a:cs typeface="Times New Roman" pitchFamily="18" charset="0"/>
              </a:rPr>
            </a:br>
            <a:r>
              <a:rPr lang="ru-RU" sz="1800" dirty="0" smtClean="0">
                <a:solidFill>
                  <a:schemeClr val="tx1"/>
                </a:solidFill>
                <a:effectLst/>
                <a:latin typeface="Times New Roman" pitchFamily="18" charset="0"/>
                <a:cs typeface="Times New Roman" pitchFamily="18" charset="0"/>
              </a:rPr>
              <a:t/>
            </a:r>
            <a:br>
              <a:rPr lang="ru-RU" sz="1800" dirty="0" smtClean="0">
                <a:solidFill>
                  <a:schemeClr val="tx1"/>
                </a:solidFill>
                <a:effectLst/>
                <a:latin typeface="Times New Roman" pitchFamily="18" charset="0"/>
                <a:cs typeface="Times New Roman" pitchFamily="18" charset="0"/>
              </a:rPr>
            </a:br>
            <a:r>
              <a:rPr lang="ru-RU" sz="1800" b="1" dirty="0" smtClean="0">
                <a:solidFill>
                  <a:schemeClr val="tx1"/>
                </a:solidFill>
                <a:effectLst/>
                <a:latin typeface="Times New Roman" pitchFamily="18" charset="0"/>
                <a:cs typeface="Times New Roman" pitchFamily="18" charset="0"/>
              </a:rPr>
              <a:t> </a:t>
            </a:r>
            <a:r>
              <a:rPr lang="ru-RU" sz="1800" b="1" dirty="0" err="1" smtClean="0">
                <a:solidFill>
                  <a:schemeClr val="tx1"/>
                </a:solidFill>
                <a:effectLst/>
                <a:latin typeface="Times New Roman" pitchFamily="18" charset="0"/>
                <a:cs typeface="Times New Roman" pitchFamily="18" charset="0"/>
              </a:rPr>
              <a:t>Лауазымдық ақы</a:t>
            </a:r>
            <a:r>
              <a:rPr lang="ru-RU" sz="1800" dirty="0" err="1" smtClean="0">
                <a:solidFill>
                  <a:schemeClr val="tx1"/>
                </a:solidFill>
                <a:effectLst/>
                <a:latin typeface="Times New Roman" pitchFamily="18" charset="0"/>
                <a:cs typeface="Times New Roman" pitchFamily="18" charset="0"/>
              </a:rPr>
              <a:t> </a:t>
            </a:r>
            <a:r>
              <a:rPr lang="ru-RU" sz="1800" dirty="0" smtClean="0">
                <a:solidFill>
                  <a:schemeClr val="tx1"/>
                </a:solidFill>
                <a:effectLst/>
                <a:latin typeface="Times New Roman" pitchFamily="18" charset="0"/>
                <a:cs typeface="Times New Roman" pitchFamily="18" charset="0"/>
              </a:rPr>
              <a:t>(ставка) </a:t>
            </a:r>
            <a:r>
              <a:rPr lang="ru-RU" sz="1800" dirty="0" err="1" smtClean="0">
                <a:solidFill>
                  <a:schemeClr val="tx1"/>
                </a:solidFill>
                <a:effectLst/>
                <a:latin typeface="Times New Roman" pitchFamily="18" charset="0"/>
                <a:cs typeface="Times New Roman" pitchFamily="18" charset="0"/>
              </a:rPr>
              <a:t>тұрақты ақша мөлшерінде жұмыс берушімен</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анықталады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бірақ ол</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еңбекақының ең </a:t>
            </a:r>
            <a:r>
              <a:rPr lang="ru-RU" sz="1800" dirty="0" smtClean="0">
                <a:solidFill>
                  <a:schemeClr val="tx1"/>
                </a:solidFill>
                <a:effectLst/>
                <a:latin typeface="Times New Roman" pitchFamily="18" charset="0"/>
                <a:cs typeface="Times New Roman" pitchFamily="18" charset="0"/>
              </a:rPr>
              <a:t>аз </a:t>
            </a:r>
            <a:r>
              <a:rPr lang="ru-RU" sz="1800" dirty="0" err="1" smtClean="0">
                <a:solidFill>
                  <a:schemeClr val="tx1"/>
                </a:solidFill>
                <a:effectLst/>
                <a:latin typeface="Times New Roman" pitchFamily="18" charset="0"/>
                <a:cs typeface="Times New Roman" pitchFamily="18" charset="0"/>
              </a:rPr>
              <a:t>мөлшерінен төмен болмауы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керек</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Еңбекке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ақы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төлеудің</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уақыттьіқ</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жүйесінде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жалақы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мөлшері</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тұрақты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айлық</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күндік</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немесе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сағаттық</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тарифтік</a:t>
            </a:r>
            <a:r>
              <a:rPr lang="ru-RU" sz="1800" dirty="0" smtClean="0">
                <a:solidFill>
                  <a:schemeClr val="tx1"/>
                </a:solidFill>
                <a:effectLst/>
                <a:latin typeface="Times New Roman" pitchFamily="18" charset="0"/>
                <a:cs typeface="Times New Roman" pitchFamily="18" charset="0"/>
              </a:rPr>
              <a:t> ставка </a:t>
            </a:r>
            <a:r>
              <a:rPr lang="ru-RU" sz="1800" dirty="0" err="1" smtClean="0">
                <a:solidFill>
                  <a:schemeClr val="tx1"/>
                </a:solidFill>
                <a:effectLst/>
                <a:latin typeface="Times New Roman" pitchFamily="18" charset="0"/>
                <a:cs typeface="Times New Roman" pitchFamily="18" charset="0"/>
              </a:rPr>
              <a:t>бойынша</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жұмыс</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уақытының</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ұзақтығына</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байланысты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анықталады</a:t>
            </a:r>
            <a:r>
              <a:rPr lang="ru-RU" sz="1800" dirty="0" smtClean="0">
                <a:solidFill>
                  <a:schemeClr val="tx1"/>
                </a:solidFill>
                <a:effectLst/>
                <a:latin typeface="Times New Roman" pitchFamily="18" charset="0"/>
                <a:cs typeface="Times New Roman" pitchFamily="18" charset="0"/>
              </a:rPr>
              <a:t>.</a:t>
            </a:r>
            <a:br>
              <a:rPr lang="ru-RU" sz="1800" dirty="0" smtClean="0">
                <a:solidFill>
                  <a:schemeClr val="tx1"/>
                </a:solidFill>
                <a:effectLst/>
                <a:latin typeface="Times New Roman" pitchFamily="18" charset="0"/>
                <a:cs typeface="Times New Roman" pitchFamily="18" charset="0"/>
              </a:rPr>
            </a:br>
            <a:r>
              <a:rPr lang="ru-RU" sz="1800" dirty="0" smtClean="0">
                <a:solidFill>
                  <a:schemeClr val="tx1"/>
                </a:solidFill>
                <a:effectLst/>
                <a:latin typeface="Times New Roman" pitchFamily="18" charset="0"/>
                <a:cs typeface="Times New Roman" pitchFamily="18" charset="0"/>
              </a:rPr>
              <a:t/>
            </a:r>
            <a:br>
              <a:rPr lang="ru-RU" sz="1800" dirty="0" smtClean="0">
                <a:solidFill>
                  <a:schemeClr val="tx1"/>
                </a:solidFill>
                <a:effectLst/>
                <a:latin typeface="Times New Roman" pitchFamily="18" charset="0"/>
                <a:cs typeface="Times New Roman" pitchFamily="18" charset="0"/>
              </a:rPr>
            </a:br>
            <a:r>
              <a:rPr lang="ru-RU" sz="1800" dirty="0" err="1" smtClean="0">
                <a:solidFill>
                  <a:schemeClr val="tx1"/>
                </a:solidFill>
                <a:effectLst/>
                <a:latin typeface="Times New Roman" pitchFamily="18" charset="0"/>
                <a:cs typeface="Times New Roman" pitchFamily="18" charset="0"/>
              </a:rPr>
              <a:t>Қызметкерлер</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үшін</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еңбекке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ақы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төлеудің</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уақыттық</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жүйесі</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көбіне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айлық</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қызмет</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ақысы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түрінде</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белгіленеді</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Еңбегіне ақы уақыт бойынша</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төленетін жұмысшылар үшін қызмет көрсету нормалары</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қызметкерлер санының нормативтері</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және олар</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жұмыс атқаратын агрегаттар</a:t>
            </a:r>
            <a:r>
              <a:rPr lang="ru-RU" sz="1800" dirty="0" smtClean="0">
                <a:solidFill>
                  <a:schemeClr val="tx1"/>
                </a:solidFill>
                <a:effectLst/>
                <a:latin typeface="Times New Roman" pitchFamily="18" charset="0"/>
                <a:cs typeface="Times New Roman" pitchFamily="18" charset="0"/>
              </a:rPr>
              <a:t> мен </a:t>
            </a:r>
            <a:r>
              <a:rPr lang="ru-RU" sz="1800" dirty="0" err="1" smtClean="0">
                <a:solidFill>
                  <a:schemeClr val="tx1"/>
                </a:solidFill>
                <a:effectLst/>
                <a:latin typeface="Times New Roman" pitchFamily="18" charset="0"/>
                <a:cs typeface="Times New Roman" pitchFamily="18" charset="0"/>
              </a:rPr>
              <a:t>станоктар</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санының нормативтері</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жасалып</a:t>
            </a:r>
            <a:r>
              <a:rPr lang="ru-RU" sz="1800" dirty="0" smtClean="0">
                <a:solidFill>
                  <a:schemeClr val="tx1"/>
                </a:solidFill>
                <a:effectLst/>
                <a:latin typeface="Times New Roman" pitchFamily="18" charset="0"/>
                <a:cs typeface="Times New Roman" pitchFamily="18" charset="0"/>
              </a:rPr>
              <a:t>, </a:t>
            </a:r>
            <a:r>
              <a:rPr lang="ru-RU" sz="1800" dirty="0" err="1" smtClean="0">
                <a:solidFill>
                  <a:schemeClr val="tx1"/>
                </a:solidFill>
                <a:effectLst/>
                <a:latin typeface="Times New Roman" pitchFamily="18" charset="0"/>
                <a:cs typeface="Times New Roman" pitchFamily="18" charset="0"/>
              </a:rPr>
              <a:t>қолданылады</a:t>
            </a:r>
            <a:r>
              <a:rPr lang="ru-RU" sz="1800" dirty="0" smtClean="0">
                <a:solidFill>
                  <a:schemeClr val="tx1"/>
                </a:solidFill>
                <a:effectLst/>
                <a:latin typeface="Times New Roman" pitchFamily="18" charset="0"/>
                <a:cs typeface="Times New Roman" pitchFamily="18" charset="0"/>
              </a:rPr>
              <a:t>.</a:t>
            </a:r>
            <a:endParaRPr lang="ru-RU"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274320"/>
            <a:ext cx="7674056" cy="1143000"/>
          </a:xfrm>
        </p:spPr>
        <p:txBody>
          <a:bodyPr>
            <a:normAutofit/>
          </a:bodyPr>
          <a:lstStyle/>
          <a:p>
            <a:r>
              <a:rPr lang="ru-RU" sz="2800" dirty="0" err="1">
                <a:latin typeface="Times New Roman" panose="02020603050405020304" pitchFamily="18" charset="0"/>
                <a:cs typeface="Times New Roman" panose="02020603050405020304" pitchFamily="18" charset="0"/>
              </a:rPr>
              <a:t>Жалақы</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еңбектің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күрделілігіне</a:t>
            </a:r>
            <a:r>
              <a:rPr lang="ru-RU" sz="2800" dirty="0">
                <a:latin typeface="Times New Roman" panose="02020603050405020304" pitchFamily="18" charset="0"/>
                <a:cs typeface="Times New Roman" panose="02020603050405020304" pitchFamily="18" charset="0"/>
              </a:rPr>
              <a:t>, саны мен </a:t>
            </a:r>
            <a:r>
              <a:rPr lang="ru-RU" sz="2800" dirty="0" err="1">
                <a:latin typeface="Times New Roman" panose="02020603050405020304" pitchFamily="18" charset="0"/>
                <a:cs typeface="Times New Roman" panose="02020603050405020304" pitchFamily="18" charset="0"/>
              </a:rPr>
              <a:t>сапасына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сәйкес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төленетін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сыйлық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табыс</a:t>
            </a:r>
            <a:r>
              <a:rPr lang="ru-RU" sz="2800" dirty="0">
                <a:latin typeface="Times New Roman" panose="02020603050405020304" pitchFamily="18" charset="0"/>
                <a:cs typeface="Times New Roman" panose="02020603050405020304" pitchFamily="18" charset="0"/>
              </a:rPr>
              <a:t>). </a:t>
            </a:r>
          </a:p>
        </p:txBody>
      </p:sp>
      <p:sp>
        <p:nvSpPr>
          <p:cNvPr id="3" name="Объект 2"/>
          <p:cNvSpPr>
            <a:spLocks noGrp="1"/>
          </p:cNvSpPr>
          <p:nvPr>
            <p:ph sz="half" idx="1"/>
          </p:nvPr>
        </p:nvSpPr>
        <p:spPr>
          <a:xfrm>
            <a:off x="179512" y="1719072"/>
            <a:ext cx="4464496" cy="5138928"/>
          </a:xfrm>
        </p:spPr>
        <p:txBody>
          <a:bodyPr>
            <a:normAutofit fontScale="25000" lnSpcReduction="20000"/>
          </a:bodyPr>
          <a:lstStyle/>
          <a:p>
            <a:pPr marL="45720" indent="0" algn="ctr">
              <a:buNone/>
            </a:pPr>
            <a:r>
              <a:rPr lang="ru-RU" sz="8000" b="1" dirty="0" err="1" smtClean="0">
                <a:latin typeface="Times New Roman" panose="02020603050405020304" pitchFamily="18" charset="0"/>
                <a:cs typeface="Times New Roman" panose="02020603050405020304" pitchFamily="18" charset="0"/>
              </a:rPr>
              <a:t>Уақыттан</a:t>
            </a:r>
            <a:r>
              <a:rPr lang="ru-RU" sz="8000" b="1" dirty="0" smtClean="0">
                <a:latin typeface="Times New Roman" panose="02020603050405020304" pitchFamily="18" charset="0"/>
                <a:cs typeface="Times New Roman" panose="02020603050405020304" pitchFamily="18" charset="0"/>
              </a:rPr>
              <a:t> </a:t>
            </a:r>
            <a:r>
              <a:rPr lang="ru-RU" sz="8000" b="1" dirty="0" err="1">
                <a:latin typeface="Times New Roman" panose="02020603050405020304" pitchFamily="18" charset="0"/>
                <a:cs typeface="Times New Roman" panose="02020603050405020304" pitchFamily="18" charset="0"/>
              </a:rPr>
              <a:t>тыс</a:t>
            </a:r>
            <a:r>
              <a:rPr lang="ru-RU" sz="8000" b="1" dirty="0">
                <a:latin typeface="Times New Roman" panose="02020603050405020304" pitchFamily="18" charset="0"/>
                <a:cs typeface="Times New Roman" panose="02020603050405020304" pitchFamily="18" charset="0"/>
              </a:rPr>
              <a:t> </a:t>
            </a:r>
            <a:r>
              <a:rPr lang="ru-RU" sz="8000" b="1" dirty="0" err="1">
                <a:latin typeface="Times New Roman" panose="02020603050405020304" pitchFamily="18" charset="0"/>
                <a:cs typeface="Times New Roman" panose="02020603050405020304" pitchFamily="18" charset="0"/>
              </a:rPr>
              <a:t>атқарылған</a:t>
            </a:r>
            <a:r>
              <a:rPr lang="ru-RU" sz="8000" b="1" dirty="0">
                <a:latin typeface="Times New Roman" panose="02020603050405020304" pitchFamily="18" charset="0"/>
                <a:cs typeface="Times New Roman" panose="02020603050405020304" pitchFamily="18" charset="0"/>
              </a:rPr>
              <a:t> </a:t>
            </a:r>
            <a:r>
              <a:rPr lang="ru-RU" sz="8000" b="1" dirty="0" err="1">
                <a:latin typeface="Times New Roman" panose="02020603050405020304" pitchFamily="18" charset="0"/>
                <a:cs typeface="Times New Roman" panose="02020603050405020304" pitchFamily="18" charset="0"/>
              </a:rPr>
              <a:t>жұмысқа</a:t>
            </a:r>
            <a:r>
              <a:rPr lang="ru-RU" sz="8000" b="1" dirty="0">
                <a:latin typeface="Times New Roman" panose="02020603050405020304" pitchFamily="18" charset="0"/>
                <a:cs typeface="Times New Roman" panose="02020603050405020304" pitchFamily="18" charset="0"/>
              </a:rPr>
              <a:t> </a:t>
            </a:r>
            <a:r>
              <a:rPr lang="ru-RU" sz="8000" b="1" dirty="0" err="1">
                <a:latin typeface="Times New Roman" panose="02020603050405020304" pitchFamily="18" charset="0"/>
                <a:cs typeface="Times New Roman" panose="02020603050405020304" pitchFamily="18" charset="0"/>
              </a:rPr>
              <a:t>ақы</a:t>
            </a:r>
            <a:r>
              <a:rPr lang="ru-RU" sz="8000" b="1" dirty="0">
                <a:latin typeface="Times New Roman" panose="02020603050405020304" pitchFamily="18" charset="0"/>
                <a:cs typeface="Times New Roman" panose="02020603050405020304" pitchFamily="18" charset="0"/>
              </a:rPr>
              <a:t> </a:t>
            </a:r>
            <a:r>
              <a:rPr lang="ru-RU" sz="8000" b="1" dirty="0" err="1">
                <a:latin typeface="Times New Roman" panose="02020603050405020304" pitchFamily="18" charset="0"/>
                <a:cs typeface="Times New Roman" panose="02020603050405020304" pitchFamily="18" charset="0"/>
              </a:rPr>
              <a:t>төлеу</a:t>
            </a:r>
            <a:endParaRPr lang="ru-RU" sz="8000" b="1" dirty="0">
              <a:latin typeface="Times New Roman" panose="02020603050405020304" pitchFamily="18" charset="0"/>
              <a:cs typeface="Times New Roman" panose="02020603050405020304" pitchFamily="18" charset="0"/>
            </a:endParaRPr>
          </a:p>
          <a:p>
            <a:pPr marL="45720" indent="0" algn="just">
              <a:lnSpc>
                <a:spcPct val="120000"/>
              </a:lnSpc>
              <a:buNone/>
            </a:pPr>
            <a:r>
              <a:rPr lang="ru-RU" sz="7200" dirty="0" err="1" smtClean="0">
                <a:solidFill>
                  <a:schemeClr val="accent1"/>
                </a:solidFill>
                <a:latin typeface="Times New Roman" panose="02020603050405020304" pitchFamily="18" charset="0"/>
                <a:cs typeface="Times New Roman" panose="02020603050405020304" pitchFamily="18" charset="0"/>
              </a:rPr>
              <a:t>Уақыттан</a:t>
            </a:r>
            <a:r>
              <a:rPr lang="ru-RU" sz="7200" dirty="0" smtClean="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тыс</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атқарылған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жұмысқа</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еңбекақы</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бір</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жарым</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мөлшерден</a:t>
            </a:r>
            <a:r>
              <a:rPr lang="ru-RU" sz="7200" dirty="0">
                <a:solidFill>
                  <a:schemeClr val="accent1"/>
                </a:solidFill>
                <a:latin typeface="Times New Roman" panose="02020603050405020304" pitchFamily="18" charset="0"/>
                <a:cs typeface="Times New Roman" panose="02020603050405020304" pitchFamily="18" charset="0"/>
              </a:rPr>
              <a:t> кем </a:t>
            </a:r>
            <a:r>
              <a:rPr lang="ru-RU" sz="7200" dirty="0" err="1">
                <a:solidFill>
                  <a:schemeClr val="accent1"/>
                </a:solidFill>
                <a:latin typeface="Times New Roman" panose="02020603050405020304" pitchFamily="18" charset="0"/>
                <a:cs typeface="Times New Roman" panose="02020603050405020304" pitchFamily="18" charset="0"/>
              </a:rPr>
              <a:t>төленбейді</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Сонымен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заң</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уақыттан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тыс</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жұмысқа</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ақы</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төлеудің</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ең</a:t>
            </a:r>
            <a:r>
              <a:rPr lang="ru-RU" sz="7200" dirty="0">
                <a:solidFill>
                  <a:schemeClr val="accent1"/>
                </a:solidFill>
                <a:latin typeface="Times New Roman" panose="02020603050405020304" pitchFamily="18" charset="0"/>
                <a:cs typeface="Times New Roman" panose="02020603050405020304" pitchFamily="18" charset="0"/>
              </a:rPr>
              <a:t> аз </a:t>
            </a:r>
            <a:r>
              <a:rPr lang="ru-RU" sz="7200" dirty="0" err="1">
                <a:solidFill>
                  <a:schemeClr val="accent1"/>
                </a:solidFill>
                <a:latin typeface="Times New Roman" panose="02020603050405020304" pitchFamily="18" charset="0"/>
                <a:cs typeface="Times New Roman" panose="02020603050405020304" pitchFamily="18" charset="0"/>
              </a:rPr>
              <a:t>деңгейін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ғана</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айқындап</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екі</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жаққа</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шарт</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жасасу</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тәртібімен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уақыттан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тыс</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атқарылған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жұмыс</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үшін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неғұрлым</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жоғары</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мөлшерде</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ақы</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белгілеуге</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мүмкіндік</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smtClean="0">
                <a:solidFill>
                  <a:schemeClr val="accent1"/>
                </a:solidFill>
                <a:latin typeface="Times New Roman" panose="02020603050405020304" pitchFamily="18" charset="0"/>
                <a:cs typeface="Times New Roman" panose="02020603050405020304" pitchFamily="18" charset="0"/>
              </a:rPr>
              <a:t>береді</a:t>
            </a:r>
            <a:r>
              <a:rPr lang="ru-RU" sz="7200" dirty="0" smtClean="0">
                <a:solidFill>
                  <a:schemeClr val="accent1"/>
                </a:solidFill>
                <a:latin typeface="Times New Roman" panose="02020603050405020304" pitchFamily="18" charset="0"/>
                <a:cs typeface="Times New Roman" panose="02020603050405020304" pitchFamily="18" charset="0"/>
              </a:rPr>
              <a:t>..</a:t>
            </a:r>
            <a:endParaRPr lang="ru-RU" sz="7200" dirty="0">
              <a:solidFill>
                <a:schemeClr val="accent1"/>
              </a:solidFill>
              <a:latin typeface="Times New Roman" panose="02020603050405020304" pitchFamily="18" charset="0"/>
              <a:cs typeface="Times New Roman" panose="02020603050405020304" pitchFamily="18" charset="0"/>
            </a:endParaRPr>
          </a:p>
          <a:p>
            <a:pPr marL="45720" indent="0" algn="just">
              <a:lnSpc>
                <a:spcPct val="120000"/>
              </a:lnSpc>
              <a:buNone/>
            </a:pPr>
            <a:r>
              <a:rPr lang="ru-RU" sz="7200" dirty="0" err="1">
                <a:solidFill>
                  <a:schemeClr val="accent1"/>
                </a:solidFill>
                <a:latin typeface="Times New Roman" panose="02020603050405020304" pitchFamily="18" charset="0"/>
                <a:cs typeface="Times New Roman" panose="02020603050405020304" pitchFamily="18" charset="0"/>
              </a:rPr>
              <a:t>Жұмыс</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қай</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кәсіпорынның</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мүддесіне</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орай</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жасалғандығына</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қарамастан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ол</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қай</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жұмыс</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берушінің</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бұйрығымен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орындалса</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уақыттан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тыс</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атқарылған</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жұмысқа</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еңбекақыны</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сол</a:t>
            </a:r>
            <a:r>
              <a:rPr lang="ru-RU" sz="7200" dirty="0">
                <a:solidFill>
                  <a:schemeClr val="accent1"/>
                </a:solidFill>
                <a:latin typeface="Times New Roman" panose="02020603050405020304" pitchFamily="18" charset="0"/>
                <a:cs typeface="Times New Roman" panose="02020603050405020304" pitchFamily="18" charset="0"/>
              </a:rPr>
              <a:t> </a:t>
            </a:r>
            <a:r>
              <a:rPr lang="ru-RU" sz="7200" dirty="0" err="1">
                <a:solidFill>
                  <a:schemeClr val="accent1"/>
                </a:solidFill>
                <a:latin typeface="Times New Roman" panose="02020603050405020304" pitchFamily="18" charset="0"/>
                <a:cs typeface="Times New Roman" panose="02020603050405020304" pitchFamily="18" charset="0"/>
              </a:rPr>
              <a:t>төлейді</a:t>
            </a:r>
            <a:r>
              <a:rPr lang="ru-RU" sz="7200" dirty="0">
                <a:solidFill>
                  <a:schemeClr val="accent1"/>
                </a:solidFill>
                <a:latin typeface="Times New Roman" panose="02020603050405020304" pitchFamily="18" charset="0"/>
                <a:cs typeface="Times New Roman" panose="02020603050405020304" pitchFamily="18" charset="0"/>
              </a:rPr>
              <a:t>. </a:t>
            </a:r>
          </a:p>
        </p:txBody>
      </p:sp>
      <p:sp>
        <p:nvSpPr>
          <p:cNvPr id="4" name="Объект 3"/>
          <p:cNvSpPr>
            <a:spLocks noGrp="1"/>
          </p:cNvSpPr>
          <p:nvPr>
            <p:ph sz="half" idx="2"/>
          </p:nvPr>
        </p:nvSpPr>
        <p:spPr>
          <a:xfrm>
            <a:off x="4648200" y="1719072"/>
            <a:ext cx="4316288" cy="4950288"/>
          </a:xfrm>
        </p:spPr>
        <p:txBody>
          <a:bodyPr>
            <a:noAutofit/>
          </a:bodyPr>
          <a:lstStyle/>
          <a:p>
            <a:pPr marL="45720" indent="0" algn="ctr">
              <a:buNone/>
            </a:pPr>
            <a:r>
              <a:rPr lang="ru-RU" sz="2000" b="1" dirty="0" err="1" smtClean="0">
                <a:latin typeface="Times New Roman" panose="02020603050405020304" pitchFamily="18" charset="0"/>
                <a:cs typeface="Times New Roman" panose="02020603050405020304" pitchFamily="18" charset="0"/>
              </a:rPr>
              <a:t>Қызметтерді</a:t>
            </a:r>
            <a:r>
              <a:rPr lang="ru-RU" sz="2000" b="1" dirty="0"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ұштастырған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кездегі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еңбекақы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төлеу</a:t>
            </a:r>
            <a:endParaRPr lang="ru-RU" sz="2000" b="1" dirty="0">
              <a:latin typeface="Times New Roman" panose="02020603050405020304" pitchFamily="18" charset="0"/>
              <a:cs typeface="Times New Roman" panose="02020603050405020304" pitchFamily="18" charset="0"/>
            </a:endParaRPr>
          </a:p>
          <a:p>
            <a:pPr marL="45720" indent="0" algn="just">
              <a:buNone/>
            </a:pPr>
            <a:r>
              <a:rPr lang="ru-RU" sz="1800" dirty="0" err="1" smtClean="0">
                <a:solidFill>
                  <a:schemeClr val="accent1">
                    <a:lumMod val="75000"/>
                  </a:schemeClr>
                </a:solidFill>
                <a:latin typeface="Times New Roman" panose="02020603050405020304" pitchFamily="18" charset="0"/>
                <a:cs typeface="Times New Roman" panose="02020603050405020304" pitchFamily="18" charset="0"/>
              </a:rPr>
              <a:t>Бір</a:t>
            </a:r>
            <a:r>
              <a:rPr lang="ru-RU" sz="1800"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кәсіпорында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мекемеде</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ұйымда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жеке</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еңбек</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шартына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байланысты</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өзінің</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негізгі</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жұмысын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атқарумен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қатар</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басқа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қызмет</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бойынша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smtClean="0">
                <a:solidFill>
                  <a:schemeClr val="accent1">
                    <a:lumMod val="75000"/>
                  </a:schemeClr>
                </a:solidFill>
                <a:latin typeface="Times New Roman" panose="02020603050405020304" pitchFamily="18" charset="0"/>
                <a:cs typeface="Times New Roman" panose="02020603050405020304" pitchFamily="18" charset="0"/>
              </a:rPr>
              <a:t>қосымша</a:t>
            </a:r>
            <a:r>
              <a:rPr lang="ru-RU" sz="1800"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жұмыс</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немесе</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өз</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қызметінен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босамастан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уақытша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жұмыста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жоқ</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қызметкердің</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міндеттерін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атқарғаны</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үшін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қосымша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ақы</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төленеді</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Қызметтерді</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ұштастырғаны</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smtClean="0">
                <a:solidFill>
                  <a:schemeClr val="accent1">
                    <a:lumMod val="75000"/>
                  </a:schemeClr>
                </a:solidFill>
                <a:latin typeface="Times New Roman" panose="02020603050405020304" pitchFamily="18" charset="0"/>
                <a:cs typeface="Times New Roman" panose="02020603050405020304" pitchFamily="18" charset="0"/>
              </a:rPr>
              <a:t>немесе</a:t>
            </a:r>
            <a:r>
              <a:rPr lang="ru-RU" sz="1800"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жұмыста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уақытша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жоқ</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қызметкердің</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міндеттерін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орындағаны</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үшін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төленетін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қосымша</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ақының</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мөлшерін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қызметкермен</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келісе</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отырып</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жұмыс</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беруші</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r>
              <a:rPr lang="ru-RU" sz="1800" dirty="0" err="1">
                <a:solidFill>
                  <a:schemeClr val="accent1">
                    <a:lumMod val="75000"/>
                  </a:schemeClr>
                </a:solidFill>
                <a:latin typeface="Times New Roman" panose="02020603050405020304" pitchFamily="18" charset="0"/>
                <a:cs typeface="Times New Roman" panose="02020603050405020304" pitchFamily="18" charset="0"/>
              </a:rPr>
              <a:t>белгілейді</a:t>
            </a:r>
            <a:r>
              <a:rPr lang="ru-RU" sz="1800" dirty="0">
                <a:solidFill>
                  <a:schemeClr val="accent1">
                    <a:lumMod val="75000"/>
                  </a:schemeClr>
                </a:solidFill>
                <a:latin typeface="Times New Roman" panose="02020603050405020304" pitchFamily="18" charset="0"/>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871876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98605" y="404663"/>
            <a:ext cx="4680520" cy="6463308"/>
          </a:xfrm>
          <a:prstGeom prst="rect">
            <a:avLst/>
          </a:prstGeom>
        </p:spPr>
        <p:txBody>
          <a:bodyPr wrap="square">
            <a:spAutoFit/>
          </a:bodyPr>
          <a:lstStyle/>
          <a:p>
            <a:pPr algn="ctr"/>
            <a:r>
              <a:rPr lang="ru-RU" sz="2000" b="1" dirty="0" err="1">
                <a:solidFill>
                  <a:schemeClr val="accent1"/>
                </a:solidFill>
                <a:latin typeface="Times New Roman" panose="02020603050405020304" pitchFamily="18" charset="0"/>
                <a:cs typeface="Times New Roman" panose="02020603050405020304" pitchFamily="18" charset="0"/>
              </a:rPr>
              <a:t>Мереке</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және</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демалыс</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күнгі</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жұмыстарға</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ақы</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төлеу</a:t>
            </a:r>
            <a:endParaRPr lang="ru-RU" sz="2000" b="1" dirty="0">
              <a:solidFill>
                <a:schemeClr val="accent1"/>
              </a:solidFill>
              <a:latin typeface="Times New Roman" panose="02020603050405020304" pitchFamily="18" charset="0"/>
              <a:cs typeface="Times New Roman" panose="02020603050405020304" pitchFamily="18" charset="0"/>
            </a:endParaRPr>
          </a:p>
          <a:p>
            <a:pPr algn="just"/>
            <a:endParaRPr lang="ru-RU" sz="1700" dirty="0" smtClean="0">
              <a:latin typeface="Times New Roman" panose="02020603050405020304" pitchFamily="18" charset="0"/>
              <a:cs typeface="Times New Roman" panose="02020603050405020304" pitchFamily="18" charset="0"/>
            </a:endParaRPr>
          </a:p>
          <a:p>
            <a:pPr algn="just"/>
            <a:r>
              <a:rPr lang="ru-RU" sz="1700" dirty="0" err="1" smtClean="0">
                <a:latin typeface="Times New Roman" panose="02020603050405020304" pitchFamily="18" charset="0"/>
                <a:cs typeface="Times New Roman" panose="02020603050405020304" pitchFamily="18" charset="0"/>
              </a:rPr>
              <a:t>Мереке</a:t>
            </a:r>
            <a:r>
              <a:rPr lang="ru-RU" sz="1700" dirty="0" smtClean="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және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демалыс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күндері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жасалған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жұмысқа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еңбекақы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екі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есе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мөлшерде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төленеді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еңбегіне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қарай</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төленетіндерге</a:t>
            </a:r>
            <a:r>
              <a:rPr lang="ru-RU" sz="1700" dirty="0">
                <a:latin typeface="Times New Roman" panose="02020603050405020304" pitchFamily="18" charset="0"/>
                <a:cs typeface="Times New Roman" panose="02020603050405020304" pitchFamily="18" charset="0"/>
              </a:rPr>
              <a:t> — </a:t>
            </a:r>
            <a:r>
              <a:rPr lang="ru-RU" sz="1700" dirty="0" err="1">
                <a:latin typeface="Times New Roman" panose="02020603050405020304" pitchFamily="18" charset="0"/>
                <a:cs typeface="Times New Roman" panose="02020603050405020304" pitchFamily="18" charset="0"/>
              </a:rPr>
              <a:t>екі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еселенген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бағалау</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бойынша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ақы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еңбегіне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сағаттық</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немесе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күндік</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ставкалар</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бойынша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төленетін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қызметкерлерге</a:t>
            </a:r>
            <a:r>
              <a:rPr lang="ru-RU" sz="1700" dirty="0">
                <a:latin typeface="Times New Roman" panose="02020603050405020304" pitchFamily="18" charset="0"/>
                <a:cs typeface="Times New Roman" panose="02020603050405020304" pitchFamily="18" charset="0"/>
              </a:rPr>
              <a:t> — </a:t>
            </a:r>
            <a:r>
              <a:rPr lang="ru-RU" sz="1700" dirty="0" err="1">
                <a:latin typeface="Times New Roman" panose="02020603050405020304" pitchFamily="18" charset="0"/>
                <a:cs typeface="Times New Roman" panose="02020603050405020304" pitchFamily="18" charset="0"/>
              </a:rPr>
              <a:t>егер</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мереке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күнгі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жұмыс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жұмыс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уақытының</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айлық</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нормасы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шегінде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істелсе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еңбекақысының</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үстіне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бір</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сағаттық</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немесе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күндік</a:t>
            </a:r>
            <a:r>
              <a:rPr lang="ru-RU" sz="1700" dirty="0">
                <a:latin typeface="Times New Roman" panose="02020603050405020304" pitchFamily="18" charset="0"/>
                <a:cs typeface="Times New Roman" panose="02020603050405020304" pitchFamily="18" charset="0"/>
              </a:rPr>
              <a:t> ставка </a:t>
            </a:r>
            <a:r>
              <a:rPr lang="ru-RU" sz="1700" dirty="0" err="1">
                <a:latin typeface="Times New Roman" panose="02020603050405020304" pitchFamily="18" charset="0"/>
                <a:cs typeface="Times New Roman" panose="02020603050405020304" pitchFamily="18" charset="0"/>
              </a:rPr>
              <a:t>мөлшерінде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егер</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жұмыс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айлық</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нормадан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жасалған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болса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онда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еңбекақысының</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үстіне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екі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сағаттық</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немесе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күндік</a:t>
            </a:r>
            <a:r>
              <a:rPr lang="ru-RU" sz="1700" dirty="0">
                <a:latin typeface="Times New Roman" panose="02020603050405020304" pitchFamily="18" charset="0"/>
                <a:cs typeface="Times New Roman" panose="02020603050405020304" pitchFamily="18" charset="0"/>
              </a:rPr>
              <a:t> ставка </a:t>
            </a:r>
            <a:r>
              <a:rPr lang="ru-RU" sz="1700" dirty="0" err="1">
                <a:latin typeface="Times New Roman" panose="02020603050405020304" pitchFamily="18" charset="0"/>
                <a:cs typeface="Times New Roman" panose="02020603050405020304" pitchFamily="18" charset="0"/>
              </a:rPr>
              <a:t>мөлшерінде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төленеді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Барлық</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қызметкерлерге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мереке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немесе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демалыс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күндері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жұмыс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істеген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нақты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сағаттары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үшін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көтеріңкі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мөлшерде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еңбекақы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төленеді</a:t>
            </a:r>
            <a:r>
              <a:rPr lang="ru-RU" sz="1700" dirty="0">
                <a:latin typeface="Times New Roman" panose="02020603050405020304" pitchFamily="18" charset="0"/>
                <a:cs typeface="Times New Roman" panose="02020603050405020304" pitchFamily="18" charset="0"/>
              </a:rPr>
              <a:t>.</a:t>
            </a:r>
          </a:p>
          <a:p>
            <a:pPr algn="just"/>
            <a:r>
              <a:rPr lang="ru-RU" sz="1700" dirty="0" err="1">
                <a:latin typeface="Times New Roman" panose="02020603050405020304" pitchFamily="18" charset="0"/>
                <a:cs typeface="Times New Roman" panose="02020603050405020304" pitchFamily="18" charset="0"/>
              </a:rPr>
              <a:t>Жұмыс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ауысымының</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бір</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белігі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мереке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немесе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демалыс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күнімен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тұстас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келетін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болса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онда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мереке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немесе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демалыс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күндері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жұмыс</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істеген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нақты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сағаттары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үшін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екі</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еселенген</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мөлшерде</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еңбекақы</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төленеді</a:t>
            </a:r>
            <a:r>
              <a:rPr lang="ru-RU" sz="1700" dirty="0">
                <a:latin typeface="Times New Roman" panose="02020603050405020304" pitchFamily="18" charset="0"/>
                <a:cs typeface="Times New Roman" panose="02020603050405020304" pitchFamily="18" charset="0"/>
              </a:rPr>
              <a:t> (0-ден 24 </a:t>
            </a:r>
            <a:r>
              <a:rPr lang="ru-RU" sz="1700" dirty="0" err="1">
                <a:latin typeface="Times New Roman" panose="02020603050405020304" pitchFamily="18" charset="0"/>
                <a:cs typeface="Times New Roman" panose="02020603050405020304" pitchFamily="18" charset="0"/>
              </a:rPr>
              <a:t>сағатқа</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дейін</a:t>
            </a:r>
            <a:r>
              <a:rPr lang="ru-RU" sz="1700" dirty="0">
                <a:latin typeface="Times New Roman" panose="02020603050405020304" pitchFamily="18" charset="0"/>
                <a:cs typeface="Times New Roman" panose="02020603050405020304" pitchFamily="18" charset="0"/>
              </a:rPr>
              <a:t>).</a:t>
            </a:r>
          </a:p>
          <a:p>
            <a:r>
              <a:rPr lang="ru-RU" sz="1700" i="1" dirty="0" smtClean="0">
                <a:latin typeface="Times New Roman" panose="02020603050405020304" pitchFamily="18" charset="0"/>
                <a:cs typeface="Times New Roman" panose="02020603050405020304" pitchFamily="18" charset="0"/>
              </a:rPr>
              <a:t>. </a:t>
            </a:r>
            <a:endParaRPr lang="ru-RU" sz="1700" i="1"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4932040" y="404664"/>
            <a:ext cx="3904037" cy="4862870"/>
          </a:xfrm>
          <a:prstGeom prst="rect">
            <a:avLst/>
          </a:prstGeom>
        </p:spPr>
        <p:txBody>
          <a:bodyPr wrap="square">
            <a:spAutoFit/>
          </a:bodyPr>
          <a:lstStyle/>
          <a:p>
            <a:pPr algn="ctr"/>
            <a:r>
              <a:rPr lang="ru-RU" sz="2000" b="1" dirty="0" err="1">
                <a:solidFill>
                  <a:schemeClr val="accent1"/>
                </a:solidFill>
                <a:latin typeface="Times New Roman" panose="02020603050405020304" pitchFamily="18" charset="0"/>
                <a:cs typeface="Times New Roman" panose="02020603050405020304" pitchFamily="18" charset="0"/>
              </a:rPr>
              <a:t>Түнгі</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уақыттағы</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жұмысқа</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ақы</a:t>
            </a:r>
            <a:r>
              <a:rPr lang="ru-RU" sz="2000" b="1" dirty="0">
                <a:solidFill>
                  <a:schemeClr val="accent1"/>
                </a:solidFill>
                <a:latin typeface="Times New Roman" panose="02020603050405020304" pitchFamily="18" charset="0"/>
                <a:cs typeface="Times New Roman" panose="02020603050405020304" pitchFamily="18" charset="0"/>
              </a:rPr>
              <a:t> </a:t>
            </a:r>
            <a:r>
              <a:rPr lang="ru-RU" sz="2000" b="1" dirty="0" err="1">
                <a:solidFill>
                  <a:schemeClr val="accent1"/>
                </a:solidFill>
                <a:latin typeface="Times New Roman" panose="02020603050405020304" pitchFamily="18" charset="0"/>
                <a:cs typeface="Times New Roman" panose="02020603050405020304" pitchFamily="18" charset="0"/>
              </a:rPr>
              <a:t>төлеу</a:t>
            </a:r>
            <a:endParaRPr lang="ru-RU" sz="2000" b="1" dirty="0">
              <a:solidFill>
                <a:schemeClr val="accent1"/>
              </a:solidFill>
              <a:latin typeface="Times New Roman" panose="02020603050405020304" pitchFamily="18" charset="0"/>
              <a:cs typeface="Times New Roman" panose="02020603050405020304" pitchFamily="18" charset="0"/>
            </a:endParaRPr>
          </a:p>
          <a:p>
            <a:pPr algn="just"/>
            <a:endParaRPr lang="ru-RU" dirty="0" smtClean="0">
              <a:latin typeface="Times New Roman" panose="02020603050405020304" pitchFamily="18" charset="0"/>
              <a:cs typeface="Times New Roman" panose="02020603050405020304" pitchFamily="18" charset="0"/>
            </a:endParaRPr>
          </a:p>
          <a:p>
            <a:pPr algn="just"/>
            <a:r>
              <a:rPr lang="ru-RU" dirty="0" err="1" smtClean="0">
                <a:latin typeface="Times New Roman" panose="02020603050405020304" pitchFamily="18" charset="0"/>
                <a:cs typeface="Times New Roman" panose="02020603050405020304" pitchFamily="18" charset="0"/>
              </a:rPr>
              <a:t>Түнгі</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уақыттағы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еңбекақы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жарым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мөлшерден</a:t>
            </a:r>
            <a:r>
              <a:rPr lang="ru-RU" dirty="0">
                <a:latin typeface="Times New Roman" panose="02020603050405020304" pitchFamily="18" charset="0"/>
                <a:cs typeface="Times New Roman" panose="02020603050405020304" pitchFamily="18" charset="0"/>
              </a:rPr>
              <a:t> кем </a:t>
            </a:r>
            <a:r>
              <a:rPr lang="ru-RU" dirty="0" err="1">
                <a:latin typeface="Times New Roman" panose="02020603050405020304" pitchFamily="18" charset="0"/>
                <a:cs typeface="Times New Roman" panose="02020603050405020304" pitchFamily="18" charset="0"/>
              </a:rPr>
              <a:t>төленбейді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арада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түнгі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уақыттағы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төленетін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ақының</a:t>
            </a:r>
            <a:r>
              <a:rPr lang="ru-RU" dirty="0">
                <a:latin typeface="Times New Roman" panose="02020603050405020304" pitchFamily="18" charset="0"/>
                <a:cs typeface="Times New Roman" panose="02020603050405020304" pitchFamily="18" charset="0"/>
              </a:rPr>
              <a:t> аз </a:t>
            </a:r>
            <a:r>
              <a:rPr lang="ru-RU" dirty="0" err="1">
                <a:latin typeface="Times New Roman" panose="02020603050405020304" pitchFamily="18" charset="0"/>
                <a:cs typeface="Times New Roman" panose="02020603050405020304" pitchFamily="18" charset="0"/>
              </a:rPr>
              <a:t>мөлшері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көрсетіліп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тараптарға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экономиканың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өндірістің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өзге</a:t>
            </a:r>
            <a:r>
              <a:rPr lang="ru-RU" dirty="0">
                <a:latin typeface="Times New Roman" panose="02020603050405020304" pitchFamily="18" charset="0"/>
                <a:cs typeface="Times New Roman" panose="02020603050405020304" pitchFamily="18" charset="0"/>
              </a:rPr>
              <a:t> де </a:t>
            </a:r>
            <a:r>
              <a:rPr lang="ru-RU" dirty="0" err="1">
                <a:latin typeface="Times New Roman" panose="02020603050405020304" pitchFamily="18" charset="0"/>
                <a:cs typeface="Times New Roman" panose="02020603050405020304" pitchFamily="18" charset="0"/>
              </a:rPr>
              <a:t>жағдайларын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ескере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отырып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еңбек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ұжымдық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шарттар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жасасқанда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көтеріңкі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белгілеуге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құқық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берілген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мысалы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өнеркәсіптің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кейбір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салаларында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үздіксіз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өндіріс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жағдайында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қосымша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төлеу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басқалары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1677683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7290" y="785794"/>
            <a:ext cx="6858048" cy="5078313"/>
          </a:xfrm>
          <a:prstGeom prst="rect">
            <a:avLst/>
          </a:prstGeom>
        </p:spPr>
        <p:txBody>
          <a:bodyPr wrap="square">
            <a:spAutoFit/>
          </a:bodyPr>
          <a:lstStyle/>
          <a:p>
            <a:r>
              <a:rPr lang="kk-KZ" dirty="0" smtClean="0">
                <a:latin typeface="Times New Roman" pitchFamily="18" charset="0"/>
                <a:cs typeface="Times New Roman" pitchFamily="18" charset="0"/>
              </a:rPr>
              <a:t>Қазақстанда орташа жалақы мөлшері жарияланды, - деп хабарлайды </a:t>
            </a:r>
            <a:r>
              <a:rPr lang="kk-KZ" u="sng" dirty="0" smtClean="0">
                <a:latin typeface="Times New Roman" pitchFamily="18" charset="0"/>
                <a:cs typeface="Times New Roman" pitchFamily="18" charset="0"/>
                <a:hlinkClick r:id="rId2"/>
              </a:rPr>
              <a:t>Tengrinews.kz</a:t>
            </a:r>
            <a:r>
              <a:rPr lang="kk-KZ" dirty="0" smtClean="0">
                <a:latin typeface="Times New Roman" pitchFamily="18" charset="0"/>
                <a:cs typeface="Times New Roman" pitchFamily="18" charset="0"/>
                <a:hlinkClick r:id="rId2"/>
              </a:rPr>
              <a:t> </a:t>
            </a:r>
            <a:r>
              <a:rPr lang="kk-KZ" dirty="0" smtClean="0">
                <a:latin typeface="Times New Roman" pitchFamily="18" charset="0"/>
                <a:cs typeface="Times New Roman" pitchFamily="18" charset="0"/>
              </a:rPr>
              <a:t>тілшісі ҚР Ұлттық экономика министрлігінің баспасөз қызметіне сілтеме жасап.</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kk-KZ" dirty="0" smtClean="0">
                <a:latin typeface="Times New Roman" pitchFamily="18" charset="0"/>
                <a:cs typeface="Times New Roman" pitchFamily="18" charset="0"/>
              </a:rPr>
              <a:t>Баспасөз қызметінің мәліметінше, 2015 жылдың 1-тоқсандағы көрсеткіштеріне сәйкес, орташа жалақы 118 638 теңгеге тең. Салалық құрылымда ең үлкен жалақы кен өндіру өнеркәсібі мен карьерлерді қазуда - 266,1 мың теңге (орташа республикалық деңгейден 2,2 есеге асты), кәсіби, ғылыми және техникалық қызметте - 231,2 мың теңге (1,9 есеге асты), қаржы және сақтандыру қызметінде 208,9 мың теңге (1,8 есеге асты) белгіленді.</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kk-KZ" dirty="0" smtClean="0">
                <a:latin typeface="Times New Roman" pitchFamily="18" charset="0"/>
                <a:cs typeface="Times New Roman" pitchFamily="18" charset="0"/>
              </a:rPr>
              <a:t>Ал, ең төменгі жалақы ауыл, орман және балық шаруашылығы қызметкерлерінде белгіленді - 58,0 мың теңге, бұл ел бойынша орта көрсеткіштен 51,1 пайызға төмен.</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kk-KZ" dirty="0" smtClean="0">
                <a:latin typeface="Times New Roman" pitchFamily="18" charset="0"/>
                <a:cs typeface="Times New Roman" pitchFamily="18" charset="0"/>
              </a:rPr>
              <a:t>"Өңірлік бөліністе ең жоғарғы жалақы Маңғыстау облысында белгіленді - 229,2 мың теңге, бұл орташа республикалық көрсеткіштен шамамен 1,9 есеге асады. Солтүстік облысында мұның шамасы 77,6 мың теңгені құрады, бұл ел бойынша орташа деңгейден 34,6 пайызға төмен", - делінген хабарламада.</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28" y="2428868"/>
            <a:ext cx="7498080" cy="1143000"/>
          </a:xfrm>
        </p:spPr>
        <p:txBody>
          <a:bodyPr>
            <a:normAutofit fontScale="90000"/>
          </a:bodyPr>
          <a:lstStyle/>
          <a:p>
            <a:r>
              <a:rPr lang="kk-KZ" b="1" dirty="0" smtClean="0">
                <a:effectLst/>
                <a:latin typeface="Times New Roman" pitchFamily="18" charset="0"/>
                <a:cs typeface="Times New Roman" pitchFamily="18" charset="0"/>
              </a:rPr>
              <a:t>НАЗАРЛАРЫҢЫЗҒА РАХМЕТ!</a:t>
            </a:r>
            <a:endParaRPr lang="ru-RU" b="1" dirty="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855</TotalTime>
  <Words>678</Words>
  <Application>Microsoft Office PowerPoint</Application>
  <PresentationFormat>Экран (4:3)</PresentationFormat>
  <Paragraphs>63</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Солнцестояние</vt:lpstr>
      <vt:lpstr>         Еңбек ақы жүйесі. Қазіргі заманғы орташа жалақы көрсеткіштері</vt:lpstr>
      <vt:lpstr>Жоспар</vt:lpstr>
      <vt:lpstr>Слайд 3</vt:lpstr>
      <vt:lpstr>Еңбек ақының функциялары мен қағидалары</vt:lpstr>
      <vt:lpstr>Слайд 5</vt:lpstr>
      <vt:lpstr>Слайд 6</vt:lpstr>
      <vt:lpstr>Еңбеккерлердің еңбек ақы қорының құрылымы</vt:lpstr>
      <vt:lpstr>Қызметкерлердің еңбегіне ақы төлеу уақытына, істеген жұмысына қарай немесе еңбекке ақы төлеудің өзге жүйелері бойынша жүргізіледі.   Еңбекақының негізгі жүйелері лауазымдық, уақыттық, еңбегіне қарай ақылар (ставкалар) болып табылады.   Лауазымдық ақы (ставка) тұрақты ақша мөлшерінде жұмыс берушімен анықталады, бірақ ол еңбекақының ең аз мөлшерінен төмен болмауы керек. Еңбекке ақы төлеудің уақыттьіқ жүйесінде жалақы мөлшері тұрақты айлық, күндік немесе сағаттық тарифтік ставка бойынша жұмыс уақытының ұзақтығына байланысты анықталады.  Қызметкерлер үшін еңбекке ақы төлеудің уақыттық жүйесі көбіне айлық қызмет ақысы түрінде белгіленеді. Еңбегіне ақы уақыт бойынша төленетін жұмысшылар үшін қызмет көрсету нормалары, қызметкерлер санының нормативтері және олар жұмыс атқаратын агрегаттар мен станоктар санының нормативтері жасалып, қолданылады.</vt:lpstr>
      <vt:lpstr>Жалақы — еңбектің күрделілігіне, саны мен сапасына сәйкес төленетін сыйлық (табыс). </vt:lpstr>
      <vt:lpstr>Слайд 10</vt:lpstr>
      <vt:lpstr>Слайд 11</vt:lpstr>
      <vt:lpstr>НАЗАРЛАРЫҢЫЗҒА РАХМЕТ!</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Еңбек ақы жүйесі. Қазіргі заманғы орташа жалақы көрсеткіштері</dc:title>
  <dc:creator>Madina</dc:creator>
  <cp:lastModifiedBy>WORK</cp:lastModifiedBy>
  <cp:revision>32</cp:revision>
  <dcterms:created xsi:type="dcterms:W3CDTF">2016-10-18T16:20:01Z</dcterms:created>
  <dcterms:modified xsi:type="dcterms:W3CDTF">2018-09-25T12:17:38Z</dcterms:modified>
</cp:coreProperties>
</file>